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0" r:id="rId5"/>
  </p:sldIdLst>
  <p:sldSz cx="11160125" cy="12779375"/>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ster, Chris (Contractor - BCX - Corp)" initials="BC(-B-C" lastIdx="1" clrIdx="0">
    <p:extLst>
      <p:ext uri="{19B8F6BF-5375-455C-9EA6-DF929625EA0E}">
        <p15:presenceInfo xmlns:p15="http://schemas.microsoft.com/office/powerpoint/2012/main" userId="Bester, Chris (Contractor - BCX - Corp)" providerId="None"/>
      </p:ext>
    </p:extLst>
  </p:cmAuthor>
  <p:cmAuthor id="2" name="Bester, Chris (Contractor - BCX - Corp)" initials="BC(-B-C [2]" lastIdx="3" clrIdx="1">
    <p:extLst>
      <p:ext uri="{19B8F6BF-5375-455C-9EA6-DF929625EA0E}">
        <p15:presenceInfo xmlns:p15="http://schemas.microsoft.com/office/powerpoint/2012/main" userId="S::HCBester@AngloGoldAshanti.com::97176155-7346-47fa-9112-ba41b03ce5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CC"/>
    <a:srgbClr val="22FFFF"/>
    <a:srgbClr val="66FFFF"/>
    <a:srgbClr val="FFFF93"/>
    <a:srgbClr val="FE4E40"/>
    <a:srgbClr val="D9D9D9"/>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p:scale>
          <a:sx n="100" d="100"/>
          <a:sy n="100" d="100"/>
        </p:scale>
        <p:origin x="125" y="-44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7010" y="2091440"/>
            <a:ext cx="9486106" cy="4449116"/>
          </a:xfrm>
        </p:spPr>
        <p:txBody>
          <a:bodyPr anchor="b"/>
          <a:lstStyle>
            <a:lvl1pPr algn="ctr">
              <a:defRPr sz="7323"/>
            </a:lvl1pPr>
          </a:lstStyle>
          <a:p>
            <a:r>
              <a:rPr lang="en-US"/>
              <a:t>Click to edit Master title style</a:t>
            </a:r>
            <a:endParaRPr lang="en-US" dirty="0"/>
          </a:p>
        </p:txBody>
      </p:sp>
      <p:sp>
        <p:nvSpPr>
          <p:cNvPr id="3" name="Subtitle 2"/>
          <p:cNvSpPr>
            <a:spLocks noGrp="1"/>
          </p:cNvSpPr>
          <p:nvPr>
            <p:ph type="subTitle" idx="1"/>
          </p:nvPr>
        </p:nvSpPr>
        <p:spPr>
          <a:xfrm>
            <a:off x="1395016" y="6712131"/>
            <a:ext cx="8370094" cy="3085390"/>
          </a:xfrm>
        </p:spPr>
        <p:txBody>
          <a:bodyPr/>
          <a:lstStyle>
            <a:lvl1pPr marL="0" indent="0" algn="ctr">
              <a:buNone/>
              <a:defRPr sz="2929"/>
            </a:lvl1pPr>
            <a:lvl2pPr marL="558013" indent="0" algn="ctr">
              <a:buNone/>
              <a:defRPr sz="2441"/>
            </a:lvl2pPr>
            <a:lvl3pPr marL="1116025" indent="0" algn="ctr">
              <a:buNone/>
              <a:defRPr sz="2197"/>
            </a:lvl3pPr>
            <a:lvl4pPr marL="1674038" indent="0" algn="ctr">
              <a:buNone/>
              <a:defRPr sz="1953"/>
            </a:lvl4pPr>
            <a:lvl5pPr marL="2232050" indent="0" algn="ctr">
              <a:buNone/>
              <a:defRPr sz="1953"/>
            </a:lvl5pPr>
            <a:lvl6pPr marL="2790063" indent="0" algn="ctr">
              <a:buNone/>
              <a:defRPr sz="1953"/>
            </a:lvl6pPr>
            <a:lvl7pPr marL="3348076" indent="0" algn="ctr">
              <a:buNone/>
              <a:defRPr sz="1953"/>
            </a:lvl7pPr>
            <a:lvl8pPr marL="3906088" indent="0" algn="ctr">
              <a:buNone/>
              <a:defRPr sz="1953"/>
            </a:lvl8pPr>
            <a:lvl9pPr marL="4464101" indent="0" algn="ctr">
              <a:buNone/>
              <a:defRPr sz="195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C7B679-CE58-4BE3-BAB5-F719F50CFA7E}" type="datetimeFigureOut">
              <a:rPr lang="en-ZA" smtClean="0"/>
              <a:t>2023/03/14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6AB3022-1078-489B-B35F-127A9CFF9114}" type="slidenum">
              <a:rPr lang="en-ZA" smtClean="0"/>
              <a:t>‹#›</a:t>
            </a:fld>
            <a:endParaRPr lang="en-ZA"/>
          </a:p>
        </p:txBody>
      </p:sp>
    </p:spTree>
    <p:extLst>
      <p:ext uri="{BB962C8B-B14F-4D97-AF65-F5344CB8AC3E}">
        <p14:creationId xmlns:p14="http://schemas.microsoft.com/office/powerpoint/2010/main" val="257885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7B679-CE58-4BE3-BAB5-F719F50CFA7E}" type="datetimeFigureOut">
              <a:rPr lang="en-ZA" smtClean="0"/>
              <a:t>2023/03/14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6AB3022-1078-489B-B35F-127A9CFF9114}" type="slidenum">
              <a:rPr lang="en-ZA" smtClean="0"/>
              <a:t>‹#›</a:t>
            </a:fld>
            <a:endParaRPr lang="en-ZA"/>
          </a:p>
        </p:txBody>
      </p:sp>
    </p:spTree>
    <p:extLst>
      <p:ext uri="{BB962C8B-B14F-4D97-AF65-F5344CB8AC3E}">
        <p14:creationId xmlns:p14="http://schemas.microsoft.com/office/powerpoint/2010/main" val="392018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6465" y="680383"/>
            <a:ext cx="2406402" cy="1082993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7259" y="680383"/>
            <a:ext cx="7079704" cy="1082993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7B679-CE58-4BE3-BAB5-F719F50CFA7E}" type="datetimeFigureOut">
              <a:rPr lang="en-ZA" smtClean="0"/>
              <a:t>2023/03/14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6AB3022-1078-489B-B35F-127A9CFF9114}" type="slidenum">
              <a:rPr lang="en-ZA" smtClean="0"/>
              <a:t>‹#›</a:t>
            </a:fld>
            <a:endParaRPr lang="en-ZA"/>
          </a:p>
        </p:txBody>
      </p:sp>
    </p:spTree>
    <p:extLst>
      <p:ext uri="{BB962C8B-B14F-4D97-AF65-F5344CB8AC3E}">
        <p14:creationId xmlns:p14="http://schemas.microsoft.com/office/powerpoint/2010/main" val="3766483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7B679-CE58-4BE3-BAB5-F719F50CFA7E}" type="datetimeFigureOut">
              <a:rPr lang="en-ZA" smtClean="0"/>
              <a:t>2023/03/14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6AB3022-1078-489B-B35F-127A9CFF9114}" type="slidenum">
              <a:rPr lang="en-ZA" smtClean="0"/>
              <a:t>‹#›</a:t>
            </a:fld>
            <a:endParaRPr lang="en-ZA"/>
          </a:p>
        </p:txBody>
      </p:sp>
    </p:spTree>
    <p:extLst>
      <p:ext uri="{BB962C8B-B14F-4D97-AF65-F5344CB8AC3E}">
        <p14:creationId xmlns:p14="http://schemas.microsoft.com/office/powerpoint/2010/main" val="4054313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1447" y="3185973"/>
            <a:ext cx="9625608" cy="5315864"/>
          </a:xfrm>
        </p:spPr>
        <p:txBody>
          <a:bodyPr anchor="b"/>
          <a:lstStyle>
            <a:lvl1pPr>
              <a:defRPr sz="7323"/>
            </a:lvl1pPr>
          </a:lstStyle>
          <a:p>
            <a:r>
              <a:rPr lang="en-US"/>
              <a:t>Click to edit Master title style</a:t>
            </a:r>
            <a:endParaRPr lang="en-US" dirty="0"/>
          </a:p>
        </p:txBody>
      </p:sp>
      <p:sp>
        <p:nvSpPr>
          <p:cNvPr id="3" name="Text Placeholder 2"/>
          <p:cNvSpPr>
            <a:spLocks noGrp="1"/>
          </p:cNvSpPr>
          <p:nvPr>
            <p:ph type="body" idx="1"/>
          </p:nvPr>
        </p:nvSpPr>
        <p:spPr>
          <a:xfrm>
            <a:off x="761447" y="8552127"/>
            <a:ext cx="9625608" cy="2795487"/>
          </a:xfrm>
        </p:spPr>
        <p:txBody>
          <a:bodyPr/>
          <a:lstStyle>
            <a:lvl1pPr marL="0" indent="0">
              <a:buNone/>
              <a:defRPr sz="2929">
                <a:solidFill>
                  <a:schemeClr val="tx1"/>
                </a:solidFill>
              </a:defRPr>
            </a:lvl1pPr>
            <a:lvl2pPr marL="558013" indent="0">
              <a:buNone/>
              <a:defRPr sz="2441">
                <a:solidFill>
                  <a:schemeClr val="tx1">
                    <a:tint val="75000"/>
                  </a:schemeClr>
                </a:solidFill>
              </a:defRPr>
            </a:lvl2pPr>
            <a:lvl3pPr marL="1116025" indent="0">
              <a:buNone/>
              <a:defRPr sz="2197">
                <a:solidFill>
                  <a:schemeClr val="tx1">
                    <a:tint val="75000"/>
                  </a:schemeClr>
                </a:solidFill>
              </a:defRPr>
            </a:lvl3pPr>
            <a:lvl4pPr marL="1674038" indent="0">
              <a:buNone/>
              <a:defRPr sz="1953">
                <a:solidFill>
                  <a:schemeClr val="tx1">
                    <a:tint val="75000"/>
                  </a:schemeClr>
                </a:solidFill>
              </a:defRPr>
            </a:lvl4pPr>
            <a:lvl5pPr marL="2232050" indent="0">
              <a:buNone/>
              <a:defRPr sz="1953">
                <a:solidFill>
                  <a:schemeClr val="tx1">
                    <a:tint val="75000"/>
                  </a:schemeClr>
                </a:solidFill>
              </a:defRPr>
            </a:lvl5pPr>
            <a:lvl6pPr marL="2790063" indent="0">
              <a:buNone/>
              <a:defRPr sz="1953">
                <a:solidFill>
                  <a:schemeClr val="tx1">
                    <a:tint val="75000"/>
                  </a:schemeClr>
                </a:solidFill>
              </a:defRPr>
            </a:lvl6pPr>
            <a:lvl7pPr marL="3348076" indent="0">
              <a:buNone/>
              <a:defRPr sz="1953">
                <a:solidFill>
                  <a:schemeClr val="tx1">
                    <a:tint val="75000"/>
                  </a:schemeClr>
                </a:solidFill>
              </a:defRPr>
            </a:lvl7pPr>
            <a:lvl8pPr marL="3906088" indent="0">
              <a:buNone/>
              <a:defRPr sz="1953">
                <a:solidFill>
                  <a:schemeClr val="tx1">
                    <a:tint val="75000"/>
                  </a:schemeClr>
                </a:solidFill>
              </a:defRPr>
            </a:lvl8pPr>
            <a:lvl9pPr marL="4464101" indent="0">
              <a:buNone/>
              <a:defRPr sz="195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C7B679-CE58-4BE3-BAB5-F719F50CFA7E}" type="datetimeFigureOut">
              <a:rPr lang="en-ZA" smtClean="0"/>
              <a:t>2023/03/14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6AB3022-1078-489B-B35F-127A9CFF9114}" type="slidenum">
              <a:rPr lang="en-ZA" smtClean="0"/>
              <a:t>‹#›</a:t>
            </a:fld>
            <a:endParaRPr lang="en-ZA"/>
          </a:p>
        </p:txBody>
      </p:sp>
    </p:spTree>
    <p:extLst>
      <p:ext uri="{BB962C8B-B14F-4D97-AF65-F5344CB8AC3E}">
        <p14:creationId xmlns:p14="http://schemas.microsoft.com/office/powerpoint/2010/main" val="143257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7259" y="3401917"/>
            <a:ext cx="4743053" cy="81083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49813" y="3401917"/>
            <a:ext cx="4743053" cy="81083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C7B679-CE58-4BE3-BAB5-F719F50CFA7E}" type="datetimeFigureOut">
              <a:rPr lang="en-ZA" smtClean="0"/>
              <a:t>2023/03/14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6AB3022-1078-489B-B35F-127A9CFF9114}" type="slidenum">
              <a:rPr lang="en-ZA" smtClean="0"/>
              <a:t>‹#›</a:t>
            </a:fld>
            <a:endParaRPr lang="en-ZA"/>
          </a:p>
        </p:txBody>
      </p:sp>
    </p:spTree>
    <p:extLst>
      <p:ext uri="{BB962C8B-B14F-4D97-AF65-F5344CB8AC3E}">
        <p14:creationId xmlns:p14="http://schemas.microsoft.com/office/powerpoint/2010/main" val="388808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8712" y="680386"/>
            <a:ext cx="9625608" cy="24700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714" y="3132723"/>
            <a:ext cx="4721255" cy="1535299"/>
          </a:xfrm>
        </p:spPr>
        <p:txBody>
          <a:bodyPr anchor="b"/>
          <a:lstStyle>
            <a:lvl1pPr marL="0" indent="0">
              <a:buNone/>
              <a:defRPr sz="2929" b="1"/>
            </a:lvl1pPr>
            <a:lvl2pPr marL="558013" indent="0">
              <a:buNone/>
              <a:defRPr sz="2441" b="1"/>
            </a:lvl2pPr>
            <a:lvl3pPr marL="1116025" indent="0">
              <a:buNone/>
              <a:defRPr sz="2197" b="1"/>
            </a:lvl3pPr>
            <a:lvl4pPr marL="1674038" indent="0">
              <a:buNone/>
              <a:defRPr sz="1953" b="1"/>
            </a:lvl4pPr>
            <a:lvl5pPr marL="2232050" indent="0">
              <a:buNone/>
              <a:defRPr sz="1953" b="1"/>
            </a:lvl5pPr>
            <a:lvl6pPr marL="2790063" indent="0">
              <a:buNone/>
              <a:defRPr sz="1953" b="1"/>
            </a:lvl6pPr>
            <a:lvl7pPr marL="3348076" indent="0">
              <a:buNone/>
              <a:defRPr sz="1953" b="1"/>
            </a:lvl7pPr>
            <a:lvl8pPr marL="3906088" indent="0">
              <a:buNone/>
              <a:defRPr sz="1953" b="1"/>
            </a:lvl8pPr>
            <a:lvl9pPr marL="4464101" indent="0">
              <a:buNone/>
              <a:defRPr sz="1953" b="1"/>
            </a:lvl9pPr>
          </a:lstStyle>
          <a:p>
            <a:pPr lvl="0"/>
            <a:r>
              <a:rPr lang="en-US"/>
              <a:t>Edit Master text styles</a:t>
            </a:r>
          </a:p>
        </p:txBody>
      </p:sp>
      <p:sp>
        <p:nvSpPr>
          <p:cNvPr id="4" name="Content Placeholder 3"/>
          <p:cNvSpPr>
            <a:spLocks noGrp="1"/>
          </p:cNvSpPr>
          <p:nvPr>
            <p:ph sz="half" idx="2"/>
          </p:nvPr>
        </p:nvSpPr>
        <p:spPr>
          <a:xfrm>
            <a:off x="768714" y="4668022"/>
            <a:ext cx="4721255" cy="68659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9814" y="3132723"/>
            <a:ext cx="4744507" cy="1535299"/>
          </a:xfrm>
        </p:spPr>
        <p:txBody>
          <a:bodyPr anchor="b"/>
          <a:lstStyle>
            <a:lvl1pPr marL="0" indent="0">
              <a:buNone/>
              <a:defRPr sz="2929" b="1"/>
            </a:lvl1pPr>
            <a:lvl2pPr marL="558013" indent="0">
              <a:buNone/>
              <a:defRPr sz="2441" b="1"/>
            </a:lvl2pPr>
            <a:lvl3pPr marL="1116025" indent="0">
              <a:buNone/>
              <a:defRPr sz="2197" b="1"/>
            </a:lvl3pPr>
            <a:lvl4pPr marL="1674038" indent="0">
              <a:buNone/>
              <a:defRPr sz="1953" b="1"/>
            </a:lvl4pPr>
            <a:lvl5pPr marL="2232050" indent="0">
              <a:buNone/>
              <a:defRPr sz="1953" b="1"/>
            </a:lvl5pPr>
            <a:lvl6pPr marL="2790063" indent="0">
              <a:buNone/>
              <a:defRPr sz="1953" b="1"/>
            </a:lvl6pPr>
            <a:lvl7pPr marL="3348076" indent="0">
              <a:buNone/>
              <a:defRPr sz="1953" b="1"/>
            </a:lvl7pPr>
            <a:lvl8pPr marL="3906088" indent="0">
              <a:buNone/>
              <a:defRPr sz="1953" b="1"/>
            </a:lvl8pPr>
            <a:lvl9pPr marL="4464101" indent="0">
              <a:buNone/>
              <a:defRPr sz="1953" b="1"/>
            </a:lvl9pPr>
          </a:lstStyle>
          <a:p>
            <a:pPr lvl="0"/>
            <a:r>
              <a:rPr lang="en-US"/>
              <a:t>Edit Master text styles</a:t>
            </a:r>
          </a:p>
        </p:txBody>
      </p:sp>
      <p:sp>
        <p:nvSpPr>
          <p:cNvPr id="6" name="Content Placeholder 5"/>
          <p:cNvSpPr>
            <a:spLocks noGrp="1"/>
          </p:cNvSpPr>
          <p:nvPr>
            <p:ph sz="quarter" idx="4"/>
          </p:nvPr>
        </p:nvSpPr>
        <p:spPr>
          <a:xfrm>
            <a:off x="5649814" y="4668022"/>
            <a:ext cx="4744507" cy="68659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C7B679-CE58-4BE3-BAB5-F719F50CFA7E}" type="datetimeFigureOut">
              <a:rPr lang="en-ZA" smtClean="0"/>
              <a:t>2023/03/14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96AB3022-1078-489B-B35F-127A9CFF9114}" type="slidenum">
              <a:rPr lang="en-ZA" smtClean="0"/>
              <a:t>‹#›</a:t>
            </a:fld>
            <a:endParaRPr lang="en-ZA"/>
          </a:p>
        </p:txBody>
      </p:sp>
    </p:spTree>
    <p:extLst>
      <p:ext uri="{BB962C8B-B14F-4D97-AF65-F5344CB8AC3E}">
        <p14:creationId xmlns:p14="http://schemas.microsoft.com/office/powerpoint/2010/main" val="384565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C7B679-CE58-4BE3-BAB5-F719F50CFA7E}" type="datetimeFigureOut">
              <a:rPr lang="en-ZA" smtClean="0"/>
              <a:t>2023/03/14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6AB3022-1078-489B-B35F-127A9CFF9114}" type="slidenum">
              <a:rPr lang="en-ZA" smtClean="0"/>
              <a:t>‹#›</a:t>
            </a:fld>
            <a:endParaRPr lang="en-ZA"/>
          </a:p>
        </p:txBody>
      </p:sp>
    </p:spTree>
    <p:extLst>
      <p:ext uri="{BB962C8B-B14F-4D97-AF65-F5344CB8AC3E}">
        <p14:creationId xmlns:p14="http://schemas.microsoft.com/office/powerpoint/2010/main" val="3067481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7B679-CE58-4BE3-BAB5-F719F50CFA7E}" type="datetimeFigureOut">
              <a:rPr lang="en-ZA" smtClean="0"/>
              <a:t>2023/03/14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96AB3022-1078-489B-B35F-127A9CFF9114}" type="slidenum">
              <a:rPr lang="en-ZA" smtClean="0"/>
              <a:t>‹#›</a:t>
            </a:fld>
            <a:endParaRPr lang="en-ZA"/>
          </a:p>
        </p:txBody>
      </p:sp>
    </p:spTree>
    <p:extLst>
      <p:ext uri="{BB962C8B-B14F-4D97-AF65-F5344CB8AC3E}">
        <p14:creationId xmlns:p14="http://schemas.microsoft.com/office/powerpoint/2010/main" val="86392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8712" y="851958"/>
            <a:ext cx="3599431" cy="2981854"/>
          </a:xfrm>
        </p:spPr>
        <p:txBody>
          <a:bodyPr anchor="b"/>
          <a:lstStyle>
            <a:lvl1pPr>
              <a:defRPr sz="3906"/>
            </a:lvl1pPr>
          </a:lstStyle>
          <a:p>
            <a:r>
              <a:rPr lang="en-US"/>
              <a:t>Click to edit Master title style</a:t>
            </a:r>
            <a:endParaRPr lang="en-US" dirty="0"/>
          </a:p>
        </p:txBody>
      </p:sp>
      <p:sp>
        <p:nvSpPr>
          <p:cNvPr id="3" name="Content Placeholder 2"/>
          <p:cNvSpPr>
            <a:spLocks noGrp="1"/>
          </p:cNvSpPr>
          <p:nvPr>
            <p:ph idx="1"/>
          </p:nvPr>
        </p:nvSpPr>
        <p:spPr>
          <a:xfrm>
            <a:off x="4744507" y="1839996"/>
            <a:ext cx="5649813" cy="9081639"/>
          </a:xfrm>
        </p:spPr>
        <p:txBody>
          <a:bodyPr/>
          <a:lstStyle>
            <a:lvl1pPr>
              <a:defRPr sz="3906"/>
            </a:lvl1pPr>
            <a:lvl2pPr>
              <a:defRPr sz="3417"/>
            </a:lvl2pPr>
            <a:lvl3pPr>
              <a:defRPr sz="2929"/>
            </a:lvl3pPr>
            <a:lvl4pPr>
              <a:defRPr sz="2441"/>
            </a:lvl4pPr>
            <a:lvl5pPr>
              <a:defRPr sz="2441"/>
            </a:lvl5pPr>
            <a:lvl6pPr>
              <a:defRPr sz="2441"/>
            </a:lvl6pPr>
            <a:lvl7pPr>
              <a:defRPr sz="2441"/>
            </a:lvl7pPr>
            <a:lvl8pPr>
              <a:defRPr sz="2441"/>
            </a:lvl8pPr>
            <a:lvl9pPr>
              <a:defRPr sz="244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712" y="3833812"/>
            <a:ext cx="3599431" cy="7102612"/>
          </a:xfrm>
        </p:spPr>
        <p:txBody>
          <a:bodyPr/>
          <a:lstStyle>
            <a:lvl1pPr marL="0" indent="0">
              <a:buNone/>
              <a:defRPr sz="1953"/>
            </a:lvl1pPr>
            <a:lvl2pPr marL="558013" indent="0">
              <a:buNone/>
              <a:defRPr sz="1709"/>
            </a:lvl2pPr>
            <a:lvl3pPr marL="1116025" indent="0">
              <a:buNone/>
              <a:defRPr sz="1465"/>
            </a:lvl3pPr>
            <a:lvl4pPr marL="1674038" indent="0">
              <a:buNone/>
              <a:defRPr sz="1221"/>
            </a:lvl4pPr>
            <a:lvl5pPr marL="2232050" indent="0">
              <a:buNone/>
              <a:defRPr sz="1221"/>
            </a:lvl5pPr>
            <a:lvl6pPr marL="2790063" indent="0">
              <a:buNone/>
              <a:defRPr sz="1221"/>
            </a:lvl6pPr>
            <a:lvl7pPr marL="3348076" indent="0">
              <a:buNone/>
              <a:defRPr sz="1221"/>
            </a:lvl7pPr>
            <a:lvl8pPr marL="3906088" indent="0">
              <a:buNone/>
              <a:defRPr sz="1221"/>
            </a:lvl8pPr>
            <a:lvl9pPr marL="4464101" indent="0">
              <a:buNone/>
              <a:defRPr sz="1221"/>
            </a:lvl9pPr>
          </a:lstStyle>
          <a:p>
            <a:pPr lvl="0"/>
            <a:r>
              <a:rPr lang="en-US"/>
              <a:t>Edit Master text styles</a:t>
            </a:r>
          </a:p>
        </p:txBody>
      </p:sp>
      <p:sp>
        <p:nvSpPr>
          <p:cNvPr id="5" name="Date Placeholder 4"/>
          <p:cNvSpPr>
            <a:spLocks noGrp="1"/>
          </p:cNvSpPr>
          <p:nvPr>
            <p:ph type="dt" sz="half" idx="10"/>
          </p:nvPr>
        </p:nvSpPr>
        <p:spPr/>
        <p:txBody>
          <a:bodyPr/>
          <a:lstStyle/>
          <a:p>
            <a:fld id="{2CC7B679-CE58-4BE3-BAB5-F719F50CFA7E}" type="datetimeFigureOut">
              <a:rPr lang="en-ZA" smtClean="0"/>
              <a:t>2023/03/14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6AB3022-1078-489B-B35F-127A9CFF9114}" type="slidenum">
              <a:rPr lang="en-ZA" smtClean="0"/>
              <a:t>‹#›</a:t>
            </a:fld>
            <a:endParaRPr lang="en-ZA"/>
          </a:p>
        </p:txBody>
      </p:sp>
    </p:spTree>
    <p:extLst>
      <p:ext uri="{BB962C8B-B14F-4D97-AF65-F5344CB8AC3E}">
        <p14:creationId xmlns:p14="http://schemas.microsoft.com/office/powerpoint/2010/main" val="156991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8712" y="851958"/>
            <a:ext cx="3599431" cy="2981854"/>
          </a:xfrm>
        </p:spPr>
        <p:txBody>
          <a:bodyPr anchor="b"/>
          <a:lstStyle>
            <a:lvl1pPr>
              <a:defRPr sz="3906"/>
            </a:lvl1pPr>
          </a:lstStyle>
          <a:p>
            <a:r>
              <a:rPr lang="en-US"/>
              <a:t>Click to edit Master title style</a:t>
            </a:r>
            <a:endParaRPr lang="en-US" dirty="0"/>
          </a:p>
        </p:txBody>
      </p:sp>
      <p:sp>
        <p:nvSpPr>
          <p:cNvPr id="3" name="Picture Placeholder 2"/>
          <p:cNvSpPr>
            <a:spLocks noGrp="1" noChangeAspect="1"/>
          </p:cNvSpPr>
          <p:nvPr>
            <p:ph type="pic" idx="1"/>
          </p:nvPr>
        </p:nvSpPr>
        <p:spPr>
          <a:xfrm>
            <a:off x="4744507" y="1839996"/>
            <a:ext cx="5649813" cy="9081639"/>
          </a:xfrm>
        </p:spPr>
        <p:txBody>
          <a:bodyPr anchor="t"/>
          <a:lstStyle>
            <a:lvl1pPr marL="0" indent="0">
              <a:buNone/>
              <a:defRPr sz="3906"/>
            </a:lvl1pPr>
            <a:lvl2pPr marL="558013" indent="0">
              <a:buNone/>
              <a:defRPr sz="3417"/>
            </a:lvl2pPr>
            <a:lvl3pPr marL="1116025" indent="0">
              <a:buNone/>
              <a:defRPr sz="2929"/>
            </a:lvl3pPr>
            <a:lvl4pPr marL="1674038" indent="0">
              <a:buNone/>
              <a:defRPr sz="2441"/>
            </a:lvl4pPr>
            <a:lvl5pPr marL="2232050" indent="0">
              <a:buNone/>
              <a:defRPr sz="2441"/>
            </a:lvl5pPr>
            <a:lvl6pPr marL="2790063" indent="0">
              <a:buNone/>
              <a:defRPr sz="2441"/>
            </a:lvl6pPr>
            <a:lvl7pPr marL="3348076" indent="0">
              <a:buNone/>
              <a:defRPr sz="2441"/>
            </a:lvl7pPr>
            <a:lvl8pPr marL="3906088" indent="0">
              <a:buNone/>
              <a:defRPr sz="2441"/>
            </a:lvl8pPr>
            <a:lvl9pPr marL="4464101" indent="0">
              <a:buNone/>
              <a:defRPr sz="2441"/>
            </a:lvl9pPr>
          </a:lstStyle>
          <a:p>
            <a:r>
              <a:rPr lang="en-US"/>
              <a:t>Click icon to add picture</a:t>
            </a:r>
            <a:endParaRPr lang="en-US" dirty="0"/>
          </a:p>
        </p:txBody>
      </p:sp>
      <p:sp>
        <p:nvSpPr>
          <p:cNvPr id="4" name="Text Placeholder 3"/>
          <p:cNvSpPr>
            <a:spLocks noGrp="1"/>
          </p:cNvSpPr>
          <p:nvPr>
            <p:ph type="body" sz="half" idx="2"/>
          </p:nvPr>
        </p:nvSpPr>
        <p:spPr>
          <a:xfrm>
            <a:off x="768712" y="3833812"/>
            <a:ext cx="3599431" cy="7102612"/>
          </a:xfrm>
        </p:spPr>
        <p:txBody>
          <a:bodyPr/>
          <a:lstStyle>
            <a:lvl1pPr marL="0" indent="0">
              <a:buNone/>
              <a:defRPr sz="1953"/>
            </a:lvl1pPr>
            <a:lvl2pPr marL="558013" indent="0">
              <a:buNone/>
              <a:defRPr sz="1709"/>
            </a:lvl2pPr>
            <a:lvl3pPr marL="1116025" indent="0">
              <a:buNone/>
              <a:defRPr sz="1465"/>
            </a:lvl3pPr>
            <a:lvl4pPr marL="1674038" indent="0">
              <a:buNone/>
              <a:defRPr sz="1221"/>
            </a:lvl4pPr>
            <a:lvl5pPr marL="2232050" indent="0">
              <a:buNone/>
              <a:defRPr sz="1221"/>
            </a:lvl5pPr>
            <a:lvl6pPr marL="2790063" indent="0">
              <a:buNone/>
              <a:defRPr sz="1221"/>
            </a:lvl6pPr>
            <a:lvl7pPr marL="3348076" indent="0">
              <a:buNone/>
              <a:defRPr sz="1221"/>
            </a:lvl7pPr>
            <a:lvl8pPr marL="3906088" indent="0">
              <a:buNone/>
              <a:defRPr sz="1221"/>
            </a:lvl8pPr>
            <a:lvl9pPr marL="4464101" indent="0">
              <a:buNone/>
              <a:defRPr sz="1221"/>
            </a:lvl9pPr>
          </a:lstStyle>
          <a:p>
            <a:pPr lvl="0"/>
            <a:r>
              <a:rPr lang="en-US"/>
              <a:t>Edit Master text styles</a:t>
            </a:r>
          </a:p>
        </p:txBody>
      </p:sp>
      <p:sp>
        <p:nvSpPr>
          <p:cNvPr id="5" name="Date Placeholder 4"/>
          <p:cNvSpPr>
            <a:spLocks noGrp="1"/>
          </p:cNvSpPr>
          <p:nvPr>
            <p:ph type="dt" sz="half" idx="10"/>
          </p:nvPr>
        </p:nvSpPr>
        <p:spPr/>
        <p:txBody>
          <a:bodyPr/>
          <a:lstStyle/>
          <a:p>
            <a:fld id="{2CC7B679-CE58-4BE3-BAB5-F719F50CFA7E}" type="datetimeFigureOut">
              <a:rPr lang="en-ZA" smtClean="0"/>
              <a:t>2023/03/14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6AB3022-1078-489B-B35F-127A9CFF9114}" type="slidenum">
              <a:rPr lang="en-ZA" smtClean="0"/>
              <a:t>‹#›</a:t>
            </a:fld>
            <a:endParaRPr lang="en-ZA"/>
          </a:p>
        </p:txBody>
      </p:sp>
    </p:spTree>
    <p:extLst>
      <p:ext uri="{BB962C8B-B14F-4D97-AF65-F5344CB8AC3E}">
        <p14:creationId xmlns:p14="http://schemas.microsoft.com/office/powerpoint/2010/main" val="118133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7259" y="680386"/>
            <a:ext cx="9625608" cy="24700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7259" y="3401917"/>
            <a:ext cx="9625608" cy="810839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259" y="11844590"/>
            <a:ext cx="2511028" cy="680383"/>
          </a:xfrm>
          <a:prstGeom prst="rect">
            <a:avLst/>
          </a:prstGeom>
        </p:spPr>
        <p:txBody>
          <a:bodyPr vert="horz" lIns="91440" tIns="45720" rIns="91440" bIns="45720" rtlCol="0" anchor="ctr"/>
          <a:lstStyle>
            <a:lvl1pPr algn="l">
              <a:defRPr sz="1465">
                <a:solidFill>
                  <a:schemeClr val="tx1">
                    <a:tint val="75000"/>
                  </a:schemeClr>
                </a:solidFill>
              </a:defRPr>
            </a:lvl1pPr>
          </a:lstStyle>
          <a:p>
            <a:fld id="{2CC7B679-CE58-4BE3-BAB5-F719F50CFA7E}" type="datetimeFigureOut">
              <a:rPr lang="en-ZA" smtClean="0"/>
              <a:t>2023/03/14</a:t>
            </a:fld>
            <a:endParaRPr lang="en-ZA"/>
          </a:p>
        </p:txBody>
      </p:sp>
      <p:sp>
        <p:nvSpPr>
          <p:cNvPr id="5" name="Footer Placeholder 4"/>
          <p:cNvSpPr>
            <a:spLocks noGrp="1"/>
          </p:cNvSpPr>
          <p:nvPr>
            <p:ph type="ftr" sz="quarter" idx="3"/>
          </p:nvPr>
        </p:nvSpPr>
        <p:spPr>
          <a:xfrm>
            <a:off x="3696792" y="11844590"/>
            <a:ext cx="3766542" cy="680383"/>
          </a:xfrm>
          <a:prstGeom prst="rect">
            <a:avLst/>
          </a:prstGeom>
        </p:spPr>
        <p:txBody>
          <a:bodyPr vert="horz" lIns="91440" tIns="45720" rIns="91440" bIns="45720" rtlCol="0" anchor="ctr"/>
          <a:lstStyle>
            <a:lvl1pPr algn="ctr">
              <a:defRPr sz="1465">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7881838" y="11844590"/>
            <a:ext cx="2511028" cy="680383"/>
          </a:xfrm>
          <a:prstGeom prst="rect">
            <a:avLst/>
          </a:prstGeom>
        </p:spPr>
        <p:txBody>
          <a:bodyPr vert="horz" lIns="91440" tIns="45720" rIns="91440" bIns="45720" rtlCol="0" anchor="ctr"/>
          <a:lstStyle>
            <a:lvl1pPr algn="r">
              <a:defRPr sz="1465">
                <a:solidFill>
                  <a:schemeClr val="tx1">
                    <a:tint val="75000"/>
                  </a:schemeClr>
                </a:solidFill>
              </a:defRPr>
            </a:lvl1pPr>
          </a:lstStyle>
          <a:p>
            <a:fld id="{96AB3022-1078-489B-B35F-127A9CFF9114}" type="slidenum">
              <a:rPr lang="en-ZA" smtClean="0"/>
              <a:t>‹#›</a:t>
            </a:fld>
            <a:endParaRPr lang="en-ZA"/>
          </a:p>
        </p:txBody>
      </p:sp>
    </p:spTree>
    <p:extLst>
      <p:ext uri="{BB962C8B-B14F-4D97-AF65-F5344CB8AC3E}">
        <p14:creationId xmlns:p14="http://schemas.microsoft.com/office/powerpoint/2010/main" val="2612594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116025" rtl="0" eaLnBrk="1" latinLnBrk="0" hangingPunct="1">
        <a:lnSpc>
          <a:spcPct val="90000"/>
        </a:lnSpc>
        <a:spcBef>
          <a:spcPct val="0"/>
        </a:spcBef>
        <a:buNone/>
        <a:defRPr sz="5370" kern="1200">
          <a:solidFill>
            <a:schemeClr val="tx1"/>
          </a:solidFill>
          <a:latin typeface="+mj-lt"/>
          <a:ea typeface="+mj-ea"/>
          <a:cs typeface="+mj-cs"/>
        </a:defRPr>
      </a:lvl1pPr>
    </p:titleStyle>
    <p:bodyStyle>
      <a:lvl1pPr marL="279006" indent="-279006" algn="l" defTabSz="1116025" rtl="0" eaLnBrk="1" latinLnBrk="0" hangingPunct="1">
        <a:lnSpc>
          <a:spcPct val="90000"/>
        </a:lnSpc>
        <a:spcBef>
          <a:spcPts val="1221"/>
        </a:spcBef>
        <a:buFont typeface="Arial" panose="020B0604020202020204" pitchFamily="34" charset="0"/>
        <a:buChar char="•"/>
        <a:defRPr sz="3417" kern="1200">
          <a:solidFill>
            <a:schemeClr val="tx1"/>
          </a:solidFill>
          <a:latin typeface="+mn-lt"/>
          <a:ea typeface="+mn-ea"/>
          <a:cs typeface="+mn-cs"/>
        </a:defRPr>
      </a:lvl1pPr>
      <a:lvl2pPr marL="837019" indent="-279006" algn="l" defTabSz="1116025" rtl="0" eaLnBrk="1" latinLnBrk="0" hangingPunct="1">
        <a:lnSpc>
          <a:spcPct val="90000"/>
        </a:lnSpc>
        <a:spcBef>
          <a:spcPts val="610"/>
        </a:spcBef>
        <a:buFont typeface="Arial" panose="020B0604020202020204" pitchFamily="34" charset="0"/>
        <a:buChar char="•"/>
        <a:defRPr sz="2929" kern="1200">
          <a:solidFill>
            <a:schemeClr val="tx1"/>
          </a:solidFill>
          <a:latin typeface="+mn-lt"/>
          <a:ea typeface="+mn-ea"/>
          <a:cs typeface="+mn-cs"/>
        </a:defRPr>
      </a:lvl2pPr>
      <a:lvl3pPr marL="1395032" indent="-279006" algn="l" defTabSz="1116025" rtl="0" eaLnBrk="1" latinLnBrk="0" hangingPunct="1">
        <a:lnSpc>
          <a:spcPct val="90000"/>
        </a:lnSpc>
        <a:spcBef>
          <a:spcPts val="610"/>
        </a:spcBef>
        <a:buFont typeface="Arial" panose="020B0604020202020204" pitchFamily="34" charset="0"/>
        <a:buChar char="•"/>
        <a:defRPr sz="2441" kern="1200">
          <a:solidFill>
            <a:schemeClr val="tx1"/>
          </a:solidFill>
          <a:latin typeface="+mn-lt"/>
          <a:ea typeface="+mn-ea"/>
          <a:cs typeface="+mn-cs"/>
        </a:defRPr>
      </a:lvl3pPr>
      <a:lvl4pPr marL="1953044" indent="-279006" algn="l" defTabSz="1116025" rtl="0" eaLnBrk="1" latinLnBrk="0" hangingPunct="1">
        <a:lnSpc>
          <a:spcPct val="90000"/>
        </a:lnSpc>
        <a:spcBef>
          <a:spcPts val="610"/>
        </a:spcBef>
        <a:buFont typeface="Arial" panose="020B0604020202020204" pitchFamily="34" charset="0"/>
        <a:buChar char="•"/>
        <a:defRPr sz="2197" kern="1200">
          <a:solidFill>
            <a:schemeClr val="tx1"/>
          </a:solidFill>
          <a:latin typeface="+mn-lt"/>
          <a:ea typeface="+mn-ea"/>
          <a:cs typeface="+mn-cs"/>
        </a:defRPr>
      </a:lvl4pPr>
      <a:lvl5pPr marL="2511057" indent="-279006" algn="l" defTabSz="1116025" rtl="0" eaLnBrk="1" latinLnBrk="0" hangingPunct="1">
        <a:lnSpc>
          <a:spcPct val="90000"/>
        </a:lnSpc>
        <a:spcBef>
          <a:spcPts val="610"/>
        </a:spcBef>
        <a:buFont typeface="Arial" panose="020B0604020202020204" pitchFamily="34" charset="0"/>
        <a:buChar char="•"/>
        <a:defRPr sz="2197" kern="1200">
          <a:solidFill>
            <a:schemeClr val="tx1"/>
          </a:solidFill>
          <a:latin typeface="+mn-lt"/>
          <a:ea typeface="+mn-ea"/>
          <a:cs typeface="+mn-cs"/>
        </a:defRPr>
      </a:lvl5pPr>
      <a:lvl6pPr marL="3069069" indent="-279006" algn="l" defTabSz="1116025" rtl="0" eaLnBrk="1" latinLnBrk="0" hangingPunct="1">
        <a:lnSpc>
          <a:spcPct val="90000"/>
        </a:lnSpc>
        <a:spcBef>
          <a:spcPts val="610"/>
        </a:spcBef>
        <a:buFont typeface="Arial" panose="020B0604020202020204" pitchFamily="34" charset="0"/>
        <a:buChar char="•"/>
        <a:defRPr sz="2197" kern="1200">
          <a:solidFill>
            <a:schemeClr val="tx1"/>
          </a:solidFill>
          <a:latin typeface="+mn-lt"/>
          <a:ea typeface="+mn-ea"/>
          <a:cs typeface="+mn-cs"/>
        </a:defRPr>
      </a:lvl6pPr>
      <a:lvl7pPr marL="3627082" indent="-279006" algn="l" defTabSz="1116025" rtl="0" eaLnBrk="1" latinLnBrk="0" hangingPunct="1">
        <a:lnSpc>
          <a:spcPct val="90000"/>
        </a:lnSpc>
        <a:spcBef>
          <a:spcPts val="610"/>
        </a:spcBef>
        <a:buFont typeface="Arial" panose="020B0604020202020204" pitchFamily="34" charset="0"/>
        <a:buChar char="•"/>
        <a:defRPr sz="2197" kern="1200">
          <a:solidFill>
            <a:schemeClr val="tx1"/>
          </a:solidFill>
          <a:latin typeface="+mn-lt"/>
          <a:ea typeface="+mn-ea"/>
          <a:cs typeface="+mn-cs"/>
        </a:defRPr>
      </a:lvl7pPr>
      <a:lvl8pPr marL="4185095" indent="-279006" algn="l" defTabSz="1116025" rtl="0" eaLnBrk="1" latinLnBrk="0" hangingPunct="1">
        <a:lnSpc>
          <a:spcPct val="90000"/>
        </a:lnSpc>
        <a:spcBef>
          <a:spcPts val="610"/>
        </a:spcBef>
        <a:buFont typeface="Arial" panose="020B0604020202020204" pitchFamily="34" charset="0"/>
        <a:buChar char="•"/>
        <a:defRPr sz="2197" kern="1200">
          <a:solidFill>
            <a:schemeClr val="tx1"/>
          </a:solidFill>
          <a:latin typeface="+mn-lt"/>
          <a:ea typeface="+mn-ea"/>
          <a:cs typeface="+mn-cs"/>
        </a:defRPr>
      </a:lvl8pPr>
      <a:lvl9pPr marL="4743107" indent="-279006" algn="l" defTabSz="1116025" rtl="0" eaLnBrk="1" latinLnBrk="0" hangingPunct="1">
        <a:lnSpc>
          <a:spcPct val="90000"/>
        </a:lnSpc>
        <a:spcBef>
          <a:spcPts val="610"/>
        </a:spcBef>
        <a:buFont typeface="Arial" panose="020B0604020202020204" pitchFamily="34" charset="0"/>
        <a:buChar char="•"/>
        <a:defRPr sz="2197" kern="1200">
          <a:solidFill>
            <a:schemeClr val="tx1"/>
          </a:solidFill>
          <a:latin typeface="+mn-lt"/>
          <a:ea typeface="+mn-ea"/>
          <a:cs typeface="+mn-cs"/>
        </a:defRPr>
      </a:lvl9pPr>
    </p:bodyStyle>
    <p:otherStyle>
      <a:defPPr>
        <a:defRPr lang="en-US"/>
      </a:defPPr>
      <a:lvl1pPr marL="0" algn="l" defTabSz="1116025" rtl="0" eaLnBrk="1" latinLnBrk="0" hangingPunct="1">
        <a:defRPr sz="2197" kern="1200">
          <a:solidFill>
            <a:schemeClr val="tx1"/>
          </a:solidFill>
          <a:latin typeface="+mn-lt"/>
          <a:ea typeface="+mn-ea"/>
          <a:cs typeface="+mn-cs"/>
        </a:defRPr>
      </a:lvl1pPr>
      <a:lvl2pPr marL="558013" algn="l" defTabSz="1116025" rtl="0" eaLnBrk="1" latinLnBrk="0" hangingPunct="1">
        <a:defRPr sz="2197" kern="1200">
          <a:solidFill>
            <a:schemeClr val="tx1"/>
          </a:solidFill>
          <a:latin typeface="+mn-lt"/>
          <a:ea typeface="+mn-ea"/>
          <a:cs typeface="+mn-cs"/>
        </a:defRPr>
      </a:lvl2pPr>
      <a:lvl3pPr marL="1116025" algn="l" defTabSz="1116025" rtl="0" eaLnBrk="1" latinLnBrk="0" hangingPunct="1">
        <a:defRPr sz="2197" kern="1200">
          <a:solidFill>
            <a:schemeClr val="tx1"/>
          </a:solidFill>
          <a:latin typeface="+mn-lt"/>
          <a:ea typeface="+mn-ea"/>
          <a:cs typeface="+mn-cs"/>
        </a:defRPr>
      </a:lvl3pPr>
      <a:lvl4pPr marL="1674038" algn="l" defTabSz="1116025" rtl="0" eaLnBrk="1" latinLnBrk="0" hangingPunct="1">
        <a:defRPr sz="2197" kern="1200">
          <a:solidFill>
            <a:schemeClr val="tx1"/>
          </a:solidFill>
          <a:latin typeface="+mn-lt"/>
          <a:ea typeface="+mn-ea"/>
          <a:cs typeface="+mn-cs"/>
        </a:defRPr>
      </a:lvl4pPr>
      <a:lvl5pPr marL="2232050" algn="l" defTabSz="1116025" rtl="0" eaLnBrk="1" latinLnBrk="0" hangingPunct="1">
        <a:defRPr sz="2197" kern="1200">
          <a:solidFill>
            <a:schemeClr val="tx1"/>
          </a:solidFill>
          <a:latin typeface="+mn-lt"/>
          <a:ea typeface="+mn-ea"/>
          <a:cs typeface="+mn-cs"/>
        </a:defRPr>
      </a:lvl5pPr>
      <a:lvl6pPr marL="2790063" algn="l" defTabSz="1116025" rtl="0" eaLnBrk="1" latinLnBrk="0" hangingPunct="1">
        <a:defRPr sz="2197" kern="1200">
          <a:solidFill>
            <a:schemeClr val="tx1"/>
          </a:solidFill>
          <a:latin typeface="+mn-lt"/>
          <a:ea typeface="+mn-ea"/>
          <a:cs typeface="+mn-cs"/>
        </a:defRPr>
      </a:lvl6pPr>
      <a:lvl7pPr marL="3348076" algn="l" defTabSz="1116025" rtl="0" eaLnBrk="1" latinLnBrk="0" hangingPunct="1">
        <a:defRPr sz="2197" kern="1200">
          <a:solidFill>
            <a:schemeClr val="tx1"/>
          </a:solidFill>
          <a:latin typeface="+mn-lt"/>
          <a:ea typeface="+mn-ea"/>
          <a:cs typeface="+mn-cs"/>
        </a:defRPr>
      </a:lvl7pPr>
      <a:lvl8pPr marL="3906088" algn="l" defTabSz="1116025" rtl="0" eaLnBrk="1" latinLnBrk="0" hangingPunct="1">
        <a:defRPr sz="2197" kern="1200">
          <a:solidFill>
            <a:schemeClr val="tx1"/>
          </a:solidFill>
          <a:latin typeface="+mn-lt"/>
          <a:ea typeface="+mn-ea"/>
          <a:cs typeface="+mn-cs"/>
        </a:defRPr>
      </a:lvl8pPr>
      <a:lvl9pPr marL="4464101" algn="l" defTabSz="1116025" rtl="0" eaLnBrk="1" latinLnBrk="0" hangingPunct="1">
        <a:defRPr sz="21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hyperlink" Target="https://www.microsoft.com/en-us/security/blog/2023/03/13/dev-1101-enables-high-volume-aitm-campaigns-with-open-source-phishing-kit/" TargetMode="External"/><Relationship Id="rId18" Type="http://schemas.openxmlformats.org/officeDocument/2006/relationships/hyperlink" Target="https://www.zdnet.com/article/best-bluetooth-tracker/?ftag=TRE834f6fe&amp;utm_email=6ef58042e53a7ef7082876f81d4e2658521d6c281c74d8fa6b29cab88b241b48&amp;utm_campaign_id=6386589&amp;utm_email_id=f0e53e62f502fee60782b2032854cec2be242f7176dd6e64ea19bd32154b3086&amp;utm_newsletter_id=92298&amp;medium=email&amp;source=iterable" TargetMode="External"/><Relationship Id="rId26" Type="http://schemas.openxmlformats.org/officeDocument/2006/relationships/hyperlink" Target="https://geoxc-apps.bd.esri.com/space/satellite-explorer/" TargetMode="External"/><Relationship Id="rId3" Type="http://schemas.openxmlformats.org/officeDocument/2006/relationships/hyperlink" Target="https://www.ic3.gov/" TargetMode="External"/><Relationship Id="rId21" Type="http://schemas.openxmlformats.org/officeDocument/2006/relationships/hyperlink" Target="https://stealthoptional.com/news/chatgpt-vehicle-ai-turns-your-car-into-a-professional-gaslighter/" TargetMode="External"/><Relationship Id="rId34" Type="http://schemas.openxmlformats.org/officeDocument/2006/relationships/image" Target="../media/image8.png"/><Relationship Id="rId7" Type="http://schemas.openxmlformats.org/officeDocument/2006/relationships/hyperlink" Target="https://www.cisecurity.org/resources/?type=advisory" TargetMode="External"/><Relationship Id="rId12" Type="http://schemas.openxmlformats.org/officeDocument/2006/relationships/hyperlink" Target="https://attack.mitre.org/techniques/T1557/" TargetMode="External"/><Relationship Id="rId17" Type="http://schemas.openxmlformats.org/officeDocument/2006/relationships/hyperlink" Target="https://www.bleepingcomputer.com/news/security/latitude-cyberattack-leads-to-data-theft-at-two-service-providers/" TargetMode="External"/><Relationship Id="rId25" Type="http://schemas.openxmlformats.org/officeDocument/2006/relationships/image" Target="../media/image3.png"/><Relationship Id="rId33" Type="http://schemas.openxmlformats.org/officeDocument/2006/relationships/image" Target="../media/image7.png"/><Relationship Id="rId2" Type="http://schemas.openxmlformats.org/officeDocument/2006/relationships/image" Target="../media/image1.png"/><Relationship Id="rId16" Type="http://schemas.openxmlformats.org/officeDocument/2006/relationships/hyperlink" Target="https://www.darkreading.com/vulnerabilities-threats/cyberattackers-continue-assault-against-fortinet-devices?_mc=NL_DR_EDT_DR_daily_20230316&amp;cid=NL_DR_EDT_DR_daily_20230316&amp;sp_aid=115621&amp;elq_cid=25652877&amp;sp_eh=f73b179e9712b47d617c2005466ddec65625f94876547d7f7bf3cddd41d46b6b&amp;sp_eh=f73b179e9712b47d617c2005466ddec65625f94876547d7f7bf3cddd41d46b6b&amp;utm_source=eloqua&amp;utm_medium=email&amp;utm_campaign=DR_NL_Dark%20Reading%20Daily_03.16.23&amp;sp_cid=47955&amp;utm_content=DR_NL_Dark%20Reading%20Daily_03.16.23" TargetMode="External"/><Relationship Id="rId20" Type="http://schemas.openxmlformats.org/officeDocument/2006/relationships/hyperlink" Target="https://www.securityweek.com/defeating-the-deepfake-danger/" TargetMode="External"/><Relationship Id="rId29"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cisecurity.org/cybersecurity-threats" TargetMode="External"/><Relationship Id="rId11" Type="http://schemas.openxmlformats.org/officeDocument/2006/relationships/hyperlink" Target="https://techcrunch.com/2023/03/13/hackers-steal-around-200-million-from-crypto-lender-euler-finance/" TargetMode="External"/><Relationship Id="rId24" Type="http://schemas.openxmlformats.org/officeDocument/2006/relationships/hyperlink" Target="https://www.flightradar24.com/" TargetMode="External"/><Relationship Id="rId32" Type="http://schemas.openxmlformats.org/officeDocument/2006/relationships/hyperlink" Target="http://ds.iris.edu/seismon/eventlist/index.phtml" TargetMode="External"/><Relationship Id="rId5" Type="http://schemas.openxmlformats.org/officeDocument/2006/relationships/hyperlink" Target="https://www.actionfraud.police.uk/reporting-fraud-and-cyber-crime" TargetMode="External"/><Relationship Id="rId15" Type="http://schemas.openxmlformats.org/officeDocument/2006/relationships/hyperlink" Target="https://thehackernews.com/2023/03/microsoft-warns-of-large-scale-use-of.html" TargetMode="External"/><Relationship Id="rId23" Type="http://schemas.openxmlformats.org/officeDocument/2006/relationships/hyperlink" Target="https://www.zdnet.com/finance/credit-cards/how-to-protect-your-credit-card/" TargetMode="External"/><Relationship Id="rId28" Type="http://schemas.openxmlformats.org/officeDocument/2006/relationships/hyperlink" Target="http://ds.iris.edu/seismon/index.phtml" TargetMode="External"/><Relationship Id="rId10" Type="http://schemas.openxmlformats.org/officeDocument/2006/relationships/hyperlink" Target="https://www.securityweek.com/zoll-medical-data-breach-impacts-1-million-individuals/" TargetMode="External"/><Relationship Id="rId19" Type="http://schemas.openxmlformats.org/officeDocument/2006/relationships/hyperlink" Target="https://www.zdnet.com/article/gpt-4-unveiled-chatgpts-next-big-upgrade-is-here/?ftag=TRE-03-10aaa6b&amp;utm_email=6ef58042e53a7ef7082876f81d4e2658521d6c281c74d8fa6b29cab88b241b48&amp;utm_campaign_id=6395545&amp;utm_email_id=9b53bc245dd7354f4f3371fc278b22685104a3ea4b6d9891c7c156d13e48f64c&amp;utm_newsletter_id=92303&amp;medium=email&amp;source=iterable" TargetMode="External"/><Relationship Id="rId31" Type="http://schemas.openxmlformats.org/officeDocument/2006/relationships/image" Target="../media/image6.png"/><Relationship Id="rId4" Type="http://schemas.openxmlformats.org/officeDocument/2006/relationships/hyperlink" Target="http://cybercrime.org.za/" TargetMode="External"/><Relationship Id="rId9" Type="http://schemas.openxmlformats.org/officeDocument/2006/relationships/hyperlink" Target="https://news.sky.com/story/tiktok-ban-minister-asks-national-cyber-security-centre-to-look-into-safety-of-app-12833371" TargetMode="External"/><Relationship Id="rId14" Type="http://schemas.openxmlformats.org/officeDocument/2006/relationships/hyperlink" Target="https://thehackernews.com/2022/07/microsoft-warns-of-large-scale-aitm.html" TargetMode="External"/><Relationship Id="rId22" Type="http://schemas.openxmlformats.org/officeDocument/2006/relationships/hyperlink" Target="https://isc.sans.edu/podcast.html" TargetMode="External"/><Relationship Id="rId27" Type="http://schemas.openxmlformats.org/officeDocument/2006/relationships/image" Target="../media/image4.png"/><Relationship Id="rId30" Type="http://schemas.openxmlformats.org/officeDocument/2006/relationships/hyperlink" Target="https://www.marinetraffic.com/en/ais/home/centerx:1.4/centery:19.1/zoom:3" TargetMode="External"/><Relationship Id="rId35" Type="http://schemas.openxmlformats.org/officeDocument/2006/relationships/image" Target="../media/image9.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02A32E-7552-4DB0-BF77-ADBB0854D124}"/>
              </a:ext>
            </a:extLst>
          </p:cNvPr>
          <p:cNvPicPr>
            <a:picLocks noChangeAspect="1"/>
          </p:cNvPicPr>
          <p:nvPr/>
        </p:nvPicPr>
        <p:blipFill>
          <a:blip r:embed="rId2"/>
          <a:stretch>
            <a:fillRect/>
          </a:stretch>
        </p:blipFill>
        <p:spPr>
          <a:xfrm>
            <a:off x="1057" y="0"/>
            <a:ext cx="11156647" cy="12778323"/>
          </a:xfrm>
          <a:prstGeom prst="rect">
            <a:avLst/>
          </a:prstGeom>
        </p:spPr>
      </p:pic>
      <p:sp>
        <p:nvSpPr>
          <p:cNvPr id="30" name="TextBox 29">
            <a:extLst>
              <a:ext uri="{FF2B5EF4-FFF2-40B4-BE49-F238E27FC236}">
                <a16:creationId xmlns:a16="http://schemas.microsoft.com/office/drawing/2014/main" id="{2A2A901E-4549-4876-8105-B10E86E2D10C}"/>
              </a:ext>
            </a:extLst>
          </p:cNvPr>
          <p:cNvSpPr txBox="1"/>
          <p:nvPr/>
        </p:nvSpPr>
        <p:spPr>
          <a:xfrm>
            <a:off x="10583" y="2253855"/>
            <a:ext cx="11163841" cy="414601"/>
          </a:xfrm>
          <a:prstGeom prst="rect">
            <a:avLst/>
          </a:prstGeom>
          <a:noFill/>
        </p:spPr>
        <p:txBody>
          <a:bodyPr wrap="square" rtlCol="0">
            <a:spAutoFit/>
          </a:bodyPr>
          <a:lstStyle/>
          <a:p>
            <a:pPr algn="ctr"/>
            <a:r>
              <a:rPr lang="en-ZA" sz="2094" b="1" dirty="0">
                <a:solidFill>
                  <a:prstClr val="white"/>
                </a:solidFill>
                <a:latin typeface="Century Gothic" panose="020B0502020202020204"/>
              </a:rPr>
              <a:t>WEEKLY IT SECURITY BULLETIN</a:t>
            </a:r>
          </a:p>
        </p:txBody>
      </p:sp>
      <p:sp>
        <p:nvSpPr>
          <p:cNvPr id="32" name="TextBox 31">
            <a:extLst>
              <a:ext uri="{FF2B5EF4-FFF2-40B4-BE49-F238E27FC236}">
                <a16:creationId xmlns:a16="http://schemas.microsoft.com/office/drawing/2014/main" id="{014E715A-0044-42A6-BF2A-8E83CB21400E}"/>
              </a:ext>
            </a:extLst>
          </p:cNvPr>
          <p:cNvSpPr txBox="1"/>
          <p:nvPr/>
        </p:nvSpPr>
        <p:spPr>
          <a:xfrm>
            <a:off x="3389" y="2557241"/>
            <a:ext cx="11163841" cy="414601"/>
          </a:xfrm>
          <a:prstGeom prst="rect">
            <a:avLst/>
          </a:prstGeom>
          <a:noFill/>
        </p:spPr>
        <p:txBody>
          <a:bodyPr wrap="square" rtlCol="0">
            <a:spAutoFit/>
          </a:bodyPr>
          <a:lstStyle/>
          <a:p>
            <a:pPr algn="ctr"/>
            <a:r>
              <a:rPr lang="en-ZA" sz="2094" dirty="0">
                <a:solidFill>
                  <a:prstClr val="white"/>
                </a:solidFill>
                <a:latin typeface="Century Gothic" panose="020B0502020202020204"/>
              </a:rPr>
              <a:t>17 March 2023</a:t>
            </a:r>
          </a:p>
        </p:txBody>
      </p:sp>
      <p:sp>
        <p:nvSpPr>
          <p:cNvPr id="33" name="Rectangle: Rounded Corners 32">
            <a:extLst>
              <a:ext uri="{FF2B5EF4-FFF2-40B4-BE49-F238E27FC236}">
                <a16:creationId xmlns:a16="http://schemas.microsoft.com/office/drawing/2014/main" id="{563A963D-CE8E-4830-92AD-F3189FADF495}"/>
              </a:ext>
            </a:extLst>
          </p:cNvPr>
          <p:cNvSpPr/>
          <p:nvPr/>
        </p:nvSpPr>
        <p:spPr>
          <a:xfrm>
            <a:off x="5122792" y="225459"/>
            <a:ext cx="5900765" cy="2001910"/>
          </a:xfrm>
          <a:prstGeom prst="roundRect">
            <a:avLst>
              <a:gd name="adj" fmla="val 9859"/>
            </a:avLst>
          </a:prstGeom>
          <a:solidFill>
            <a:srgbClr val="000000">
              <a:alpha val="34902"/>
            </a:srgbClr>
          </a:solidFill>
          <a:ln w="76200" cap="flat" cmpd="sng" algn="ctr">
            <a:noFill/>
            <a:prstDash val="solid"/>
          </a:ln>
          <a:effectLst>
            <a:innerShdw blurRad="63500" dist="88900" dir="13500000">
              <a:prstClr val="black">
                <a:alpha val="50000"/>
              </a:prstClr>
            </a:innerShdw>
          </a:effectLst>
        </p:spPr>
        <p:txBody>
          <a:bodyPr lIns="41867" tIns="41867" rIns="41867" bIns="41867" rtlCol="0" anchor="t" anchorCtr="0"/>
          <a:lstStyle/>
          <a:p>
            <a:pPr defTabSz="1063394">
              <a:defRPr/>
            </a:pPr>
            <a:r>
              <a:rPr lang="en-ZA" sz="1046" b="1" kern="0" dirty="0">
                <a:solidFill>
                  <a:prstClr val="white">
                    <a:lumMod val="95000"/>
                  </a:prstClr>
                </a:solidFill>
                <a:latin typeface="Century Gothic" panose="020B0502020202020204" pitchFamily="34" charset="0"/>
              </a:rPr>
              <a:t>Threat Level’s explained</a:t>
            </a:r>
          </a:p>
          <a:p>
            <a:pPr marL="216002" indent="-216002" defTabSz="1063394">
              <a:lnSpc>
                <a:spcPct val="107000"/>
              </a:lnSpc>
              <a:spcAft>
                <a:spcPts val="465"/>
              </a:spcAft>
              <a:buSzPts val="1000"/>
              <a:buFont typeface="Symbol" panose="05050102010706020507" pitchFamily="18" charset="2"/>
              <a:buChar char=""/>
              <a:tabLst>
                <a:tab pos="531696" algn="l"/>
              </a:tabLst>
              <a:defRPr/>
            </a:pPr>
            <a:r>
              <a:rPr lang="en-ZA" sz="800" b="1" kern="0" dirty="0">
                <a:solidFill>
                  <a:srgbClr val="00FF00"/>
                </a:solidFill>
                <a:effectLst>
                  <a:outerShdw blurRad="38100" dist="38100" dir="2700000" algn="tl">
                    <a:srgbClr val="000000">
                      <a:alpha val="43137"/>
                    </a:srgbClr>
                  </a:outerShdw>
                </a:effectLst>
                <a:latin typeface="Century Gothic" panose="020B0502020202020204"/>
                <a:ea typeface="Times New Roman" panose="02020603050405020304" pitchFamily="18" charset="0"/>
                <a:cs typeface="Calibri" panose="020F0502020204030204" pitchFamily="34" charset="0"/>
              </a:rPr>
              <a:t>GREEN or LOW</a:t>
            </a:r>
            <a:r>
              <a:rPr lang="en-ZA" sz="800" kern="0" dirty="0">
                <a:solidFill>
                  <a:srgbClr val="73AE57"/>
                </a:solidFill>
                <a:latin typeface="Century Gothic" panose="020B0502020202020204"/>
                <a:ea typeface="Times New Roman" panose="02020603050405020304" pitchFamily="18" charset="0"/>
                <a:cs typeface="Calibri" panose="020F0502020204030204" pitchFamily="34" charset="0"/>
              </a:rPr>
              <a:t> </a:t>
            </a:r>
            <a:r>
              <a:rPr lang="en-ZA" sz="800" kern="0" dirty="0">
                <a:solidFill>
                  <a:prstClr val="white">
                    <a:lumMod val="95000"/>
                  </a:prstClr>
                </a:solidFill>
                <a:latin typeface="Century Gothic" panose="020B0502020202020204"/>
                <a:ea typeface="Times New Roman" panose="02020603050405020304" pitchFamily="18" charset="0"/>
                <a:cs typeface="Calibri" panose="020F0502020204030204" pitchFamily="34" charset="0"/>
              </a:rPr>
              <a:t>indicates a low risk. </a:t>
            </a:r>
            <a:endParaRPr lang="en-ZA" sz="800" kern="0" dirty="0">
              <a:solidFill>
                <a:prstClr val="white">
                  <a:lumMod val="95000"/>
                </a:prstClr>
              </a:solidFill>
              <a:latin typeface="Century Gothic" panose="020B0502020202020204"/>
              <a:ea typeface="Calibri" panose="020F0502020204030204" pitchFamily="34" charset="0"/>
              <a:cs typeface="Times New Roman" panose="02020603050405020304" pitchFamily="18" charset="0"/>
            </a:endParaRPr>
          </a:p>
          <a:p>
            <a:pPr marL="216002" indent="-216002" defTabSz="1063394">
              <a:lnSpc>
                <a:spcPct val="107000"/>
              </a:lnSpc>
              <a:spcAft>
                <a:spcPts val="465"/>
              </a:spcAft>
              <a:buSzPts val="1000"/>
              <a:buFont typeface="Symbol" panose="05050102010706020507" pitchFamily="18" charset="2"/>
              <a:buChar char=""/>
              <a:tabLst>
                <a:tab pos="531696" algn="l"/>
              </a:tabLst>
              <a:defRPr/>
            </a:pPr>
            <a:r>
              <a:rPr lang="en-ZA" sz="800" b="1" kern="0" dirty="0">
                <a:solidFill>
                  <a:srgbClr val="00A8E1"/>
                </a:solidFill>
                <a:effectLst>
                  <a:outerShdw blurRad="38100" dist="38100" dir="2700000" algn="tl">
                    <a:srgbClr val="000000">
                      <a:alpha val="43137"/>
                    </a:srgbClr>
                  </a:outerShdw>
                </a:effectLst>
                <a:latin typeface="Century Gothic" panose="020B0502020202020204"/>
                <a:ea typeface="Times New Roman" panose="02020603050405020304" pitchFamily="18" charset="0"/>
                <a:cs typeface="Calibri" panose="020F0502020204030204" pitchFamily="34" charset="0"/>
              </a:rPr>
              <a:t>BLUE or GUARDED</a:t>
            </a:r>
            <a:r>
              <a:rPr lang="en-ZA" sz="800" kern="0" dirty="0">
                <a:solidFill>
                  <a:srgbClr val="00A8E1"/>
                </a:solidFill>
                <a:latin typeface="Century Gothic" panose="020B0502020202020204"/>
                <a:ea typeface="Times New Roman" panose="02020603050405020304" pitchFamily="18" charset="0"/>
                <a:cs typeface="Calibri" panose="020F0502020204030204" pitchFamily="34" charset="0"/>
              </a:rPr>
              <a:t> </a:t>
            </a:r>
            <a:r>
              <a:rPr lang="en-ZA" sz="800" kern="0" dirty="0">
                <a:solidFill>
                  <a:prstClr val="white">
                    <a:lumMod val="95000"/>
                  </a:prstClr>
                </a:solidFill>
                <a:latin typeface="Century Gothic" panose="020B0502020202020204"/>
                <a:ea typeface="Times New Roman" panose="02020603050405020304" pitchFamily="18" charset="0"/>
                <a:cs typeface="Calibri" panose="020F0502020204030204" pitchFamily="34" charset="0"/>
              </a:rPr>
              <a:t>indicates a general risk of increased hacking, virus, or other malicious activity. </a:t>
            </a:r>
            <a:endParaRPr lang="en-ZA" sz="800" kern="0" dirty="0">
              <a:solidFill>
                <a:prstClr val="white">
                  <a:lumMod val="95000"/>
                </a:prstClr>
              </a:solidFill>
              <a:latin typeface="Century Gothic" panose="020B0502020202020204"/>
              <a:ea typeface="Calibri" panose="020F0502020204030204" pitchFamily="34" charset="0"/>
              <a:cs typeface="Times New Roman" panose="02020603050405020304" pitchFamily="18" charset="0"/>
            </a:endParaRPr>
          </a:p>
          <a:p>
            <a:pPr marL="216002" indent="-216002" defTabSz="1063394">
              <a:lnSpc>
                <a:spcPct val="107000"/>
              </a:lnSpc>
              <a:spcAft>
                <a:spcPts val="465"/>
              </a:spcAft>
              <a:buSzPts val="1000"/>
              <a:buFont typeface="Symbol" panose="05050102010706020507" pitchFamily="18" charset="2"/>
              <a:buChar char=""/>
              <a:tabLst>
                <a:tab pos="531696" algn="l"/>
              </a:tabLst>
              <a:defRPr/>
            </a:pPr>
            <a:r>
              <a:rPr lang="en-ZA" sz="800" b="1" kern="0" dirty="0">
                <a:solidFill>
                  <a:srgbClr val="ECDE29"/>
                </a:solidFill>
                <a:effectLst>
                  <a:outerShdw blurRad="38100" dist="38100" dir="2700000" algn="tl">
                    <a:srgbClr val="000000">
                      <a:alpha val="43137"/>
                    </a:srgbClr>
                  </a:outerShdw>
                </a:effectLst>
                <a:latin typeface="Century Gothic" panose="020B0502020202020204"/>
                <a:ea typeface="Times New Roman" panose="02020603050405020304" pitchFamily="18" charset="0"/>
                <a:cs typeface="Calibri" panose="020F0502020204030204" pitchFamily="34" charset="0"/>
              </a:rPr>
              <a:t>YELLOW or ELEVATED</a:t>
            </a:r>
            <a:r>
              <a:rPr lang="en-ZA" sz="800" kern="0" dirty="0">
                <a:solidFill>
                  <a:srgbClr val="ECDE29"/>
                </a:solidFill>
                <a:latin typeface="Century Gothic" panose="020B0502020202020204"/>
                <a:ea typeface="Times New Roman" panose="02020603050405020304" pitchFamily="18" charset="0"/>
                <a:cs typeface="Calibri" panose="020F0502020204030204" pitchFamily="34" charset="0"/>
              </a:rPr>
              <a:t> </a:t>
            </a:r>
            <a:r>
              <a:rPr lang="en-ZA" sz="800" kern="0" dirty="0">
                <a:solidFill>
                  <a:prstClr val="white">
                    <a:lumMod val="95000"/>
                  </a:prstClr>
                </a:solidFill>
                <a:latin typeface="Century Gothic" panose="020B0502020202020204"/>
                <a:ea typeface="Times New Roman" panose="02020603050405020304" pitchFamily="18" charset="0"/>
                <a:cs typeface="Calibri" panose="020F0502020204030204" pitchFamily="34" charset="0"/>
              </a:rPr>
              <a:t>indicates a significant risk due to increased hacking, virus, or other malicious activity that compromises systems or diminishes service. </a:t>
            </a:r>
            <a:endParaRPr lang="en-ZA" sz="800" kern="0" dirty="0">
              <a:solidFill>
                <a:prstClr val="white">
                  <a:lumMod val="95000"/>
                </a:prstClr>
              </a:solidFill>
              <a:latin typeface="Century Gothic" panose="020B0502020202020204"/>
              <a:ea typeface="Calibri" panose="020F0502020204030204" pitchFamily="34" charset="0"/>
              <a:cs typeface="Times New Roman" panose="02020603050405020304" pitchFamily="18" charset="0"/>
            </a:endParaRPr>
          </a:p>
          <a:p>
            <a:pPr marL="216002" indent="-216002" defTabSz="1063394">
              <a:lnSpc>
                <a:spcPct val="107000"/>
              </a:lnSpc>
              <a:spcAft>
                <a:spcPts val="465"/>
              </a:spcAft>
              <a:buSzPts val="1000"/>
              <a:buFont typeface="Symbol" panose="05050102010706020507" pitchFamily="18" charset="2"/>
              <a:buChar char=""/>
              <a:tabLst>
                <a:tab pos="531696" algn="l"/>
              </a:tabLst>
              <a:defRPr/>
            </a:pPr>
            <a:r>
              <a:rPr lang="en-ZA" sz="800" b="1" kern="0" dirty="0">
                <a:solidFill>
                  <a:srgbClr val="F37043"/>
                </a:solidFill>
                <a:effectLst>
                  <a:outerShdw blurRad="38100" dist="38100" dir="2700000" algn="tl">
                    <a:srgbClr val="000000">
                      <a:alpha val="43137"/>
                    </a:srgbClr>
                  </a:outerShdw>
                </a:effectLst>
                <a:latin typeface="Century Gothic" panose="020B0502020202020204"/>
                <a:ea typeface="Times New Roman" panose="02020603050405020304" pitchFamily="18" charset="0"/>
                <a:cs typeface="Calibri" panose="020F0502020204030204" pitchFamily="34" charset="0"/>
              </a:rPr>
              <a:t>ORANGE or HIGH</a:t>
            </a:r>
            <a:r>
              <a:rPr lang="en-ZA" sz="800" kern="0" dirty="0">
                <a:solidFill>
                  <a:srgbClr val="333333"/>
                </a:solidFill>
                <a:latin typeface="Century Gothic" panose="020B0502020202020204"/>
                <a:ea typeface="Times New Roman" panose="02020603050405020304" pitchFamily="18" charset="0"/>
                <a:cs typeface="Calibri" panose="020F0502020204030204" pitchFamily="34" charset="0"/>
              </a:rPr>
              <a:t> </a:t>
            </a:r>
            <a:r>
              <a:rPr lang="en-ZA" sz="800" kern="0" dirty="0">
                <a:solidFill>
                  <a:prstClr val="white">
                    <a:lumMod val="95000"/>
                  </a:prstClr>
                </a:solidFill>
                <a:latin typeface="Century Gothic" panose="020B0502020202020204"/>
                <a:ea typeface="Times New Roman" panose="02020603050405020304" pitchFamily="18" charset="0"/>
                <a:cs typeface="Calibri" panose="020F0502020204030204" pitchFamily="34" charset="0"/>
              </a:rPr>
              <a:t>indicates a high risk of increased hacking, virus, or other malicious cyber activity that targets or compromises core infrastructure, causes multiple service outages, causes multiple system compromises, or compromises critical infrastructure. </a:t>
            </a:r>
            <a:endParaRPr lang="en-ZA" sz="800" kern="0" dirty="0">
              <a:solidFill>
                <a:prstClr val="white">
                  <a:lumMod val="95000"/>
                </a:prstClr>
              </a:solidFill>
              <a:latin typeface="Century Gothic" panose="020B0502020202020204"/>
              <a:ea typeface="Calibri" panose="020F0502020204030204" pitchFamily="34" charset="0"/>
              <a:cs typeface="Times New Roman" panose="02020603050405020304" pitchFamily="18" charset="0"/>
            </a:endParaRPr>
          </a:p>
          <a:p>
            <a:pPr marL="216002" indent="-216002" defTabSz="1063394">
              <a:lnSpc>
                <a:spcPct val="107000"/>
              </a:lnSpc>
              <a:spcAft>
                <a:spcPts val="465"/>
              </a:spcAft>
              <a:buSzPts val="1000"/>
              <a:buFont typeface="Symbol" panose="05050102010706020507" pitchFamily="18" charset="2"/>
              <a:buChar char=""/>
              <a:tabLst>
                <a:tab pos="531696" algn="l"/>
              </a:tabLst>
              <a:defRPr/>
            </a:pPr>
            <a:r>
              <a:rPr lang="en-ZA" sz="800" b="1" kern="0" dirty="0">
                <a:ln w="3175">
                  <a:noFill/>
                  <a:prstDash val="solid"/>
                </a:ln>
                <a:solidFill>
                  <a:srgbClr val="FF0000"/>
                </a:solidFill>
                <a:effectLst>
                  <a:glow rad="139700">
                    <a:schemeClr val="bg1">
                      <a:alpha val="40000"/>
                    </a:schemeClr>
                  </a:glow>
                  <a:outerShdw blurRad="50800" dist="12700" dir="2700000" algn="ctr" rotWithShape="0">
                    <a:schemeClr val="accent4">
                      <a:lumMod val="40000"/>
                      <a:lumOff val="60000"/>
                    </a:schemeClr>
                  </a:outerShdw>
                </a:effectLst>
                <a:latin typeface="Century Gothic" panose="020B0502020202020204"/>
                <a:ea typeface="Times New Roman" panose="02020603050405020304" pitchFamily="18" charset="0"/>
                <a:cs typeface="Calibri" panose="020F0502020204030204" pitchFamily="34" charset="0"/>
              </a:rPr>
              <a:t>RED or SEVERE</a:t>
            </a:r>
            <a:r>
              <a:rPr lang="en-ZA" sz="800" kern="0" dirty="0">
                <a:solidFill>
                  <a:srgbClr val="CC092F"/>
                </a:solidFill>
                <a:latin typeface="Century Gothic" panose="020B0502020202020204"/>
                <a:ea typeface="Times New Roman" panose="02020603050405020304" pitchFamily="18" charset="0"/>
                <a:cs typeface="Calibri" panose="020F0502020204030204" pitchFamily="34" charset="0"/>
              </a:rPr>
              <a:t> </a:t>
            </a:r>
            <a:r>
              <a:rPr lang="en-ZA" sz="800" kern="0" dirty="0">
                <a:solidFill>
                  <a:prstClr val="white">
                    <a:lumMod val="95000"/>
                  </a:prstClr>
                </a:solidFill>
                <a:latin typeface="Century Gothic" panose="020B0502020202020204"/>
                <a:ea typeface="Times New Roman" panose="02020603050405020304" pitchFamily="18" charset="0"/>
                <a:cs typeface="Calibri" panose="020F0502020204030204" pitchFamily="34" charset="0"/>
              </a:rPr>
              <a:t>indicates a severe risk of hacking, virus, or other malicious activity resulting in widespread outages and/or significantly destructive compromises to systems with no known remedy or debilitates one or more critical infrastructure sectors. </a:t>
            </a:r>
            <a:r>
              <a:rPr lang="en-ZA" sz="800" kern="0" dirty="0">
                <a:solidFill>
                  <a:prstClr val="white">
                    <a:lumMod val="95000"/>
                  </a:prstClr>
                </a:solidFill>
                <a:latin typeface="Century Gothic" panose="020B0502020202020204"/>
                <a:ea typeface="Calibri" panose="020F0502020204030204" pitchFamily="34" charset="0"/>
                <a:cs typeface="Times New Roman" panose="02020603050405020304" pitchFamily="18" charset="0"/>
              </a:rPr>
              <a:t> </a:t>
            </a:r>
            <a:endParaRPr lang="en-ZA" sz="800" kern="0" dirty="0">
              <a:solidFill>
                <a:srgbClr val="FFFF00"/>
              </a:solidFill>
              <a:latin typeface="Century Gothic" panose="020B0502020202020204"/>
            </a:endParaRPr>
          </a:p>
        </p:txBody>
      </p:sp>
      <p:sp>
        <p:nvSpPr>
          <p:cNvPr id="34" name="TextBox 33">
            <a:extLst>
              <a:ext uri="{FF2B5EF4-FFF2-40B4-BE49-F238E27FC236}">
                <a16:creationId xmlns:a16="http://schemas.microsoft.com/office/drawing/2014/main" id="{8564B183-3AA2-4A82-99C5-39F1918AF8A1}"/>
              </a:ext>
            </a:extLst>
          </p:cNvPr>
          <p:cNvSpPr txBox="1"/>
          <p:nvPr/>
        </p:nvSpPr>
        <p:spPr>
          <a:xfrm>
            <a:off x="7174736" y="12241215"/>
            <a:ext cx="3498174" cy="409792"/>
          </a:xfrm>
          <a:prstGeom prst="rect">
            <a:avLst/>
          </a:prstGeom>
          <a:noFill/>
        </p:spPr>
        <p:txBody>
          <a:bodyPr wrap="square" rtlCol="0">
            <a:spAutoFit/>
          </a:bodyPr>
          <a:lstStyle/>
          <a:p>
            <a:pPr algn="ctr"/>
            <a:r>
              <a:rPr lang="en-ZA" sz="1163" dirty="0">
                <a:solidFill>
                  <a:schemeClr val="accent4">
                    <a:lumMod val="20000"/>
                    <a:lumOff val="80000"/>
                  </a:schemeClr>
                </a:solidFill>
                <a:effectLst>
                  <a:outerShdw blurRad="38100" dist="38100" dir="2700000" algn="tl">
                    <a:srgbClr val="000000">
                      <a:alpha val="43137"/>
                    </a:srgbClr>
                  </a:outerShdw>
                </a:effectLst>
                <a:latin typeface="Stencil" panose="040409050D0802020404" pitchFamily="82" charset="0"/>
              </a:rPr>
              <a:t>Author: Chris Bester </a:t>
            </a:r>
            <a:r>
              <a:rPr lang="en-ZA" sz="800" dirty="0">
                <a:solidFill>
                  <a:schemeClr val="accent4">
                    <a:lumMod val="20000"/>
                    <a:lumOff val="80000"/>
                  </a:schemeClr>
                </a:solidFill>
                <a:effectLst>
                  <a:outerShdw blurRad="38100" dist="38100" dir="2700000" algn="tl">
                    <a:srgbClr val="000000">
                      <a:alpha val="43137"/>
                    </a:srgbClr>
                  </a:outerShdw>
                </a:effectLst>
              </a:rPr>
              <a:t>(CISA,CISM)</a:t>
            </a:r>
          </a:p>
          <a:p>
            <a:pPr algn="ctr"/>
            <a:r>
              <a:rPr lang="en-ZA" sz="900"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chris.bester@yahoo.com</a:t>
            </a:r>
          </a:p>
        </p:txBody>
      </p:sp>
      <p:cxnSp>
        <p:nvCxnSpPr>
          <p:cNvPr id="35" name="Straight Connector 34">
            <a:extLst>
              <a:ext uri="{FF2B5EF4-FFF2-40B4-BE49-F238E27FC236}">
                <a16:creationId xmlns:a16="http://schemas.microsoft.com/office/drawing/2014/main" id="{C230D7E3-02C5-43F5-BCDC-F14A2BB586B7}"/>
              </a:ext>
            </a:extLst>
          </p:cNvPr>
          <p:cNvCxnSpPr>
            <a:cxnSpLocks/>
          </p:cNvCxnSpPr>
          <p:nvPr/>
        </p:nvCxnSpPr>
        <p:spPr>
          <a:xfrm>
            <a:off x="213516" y="8890035"/>
            <a:ext cx="486731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DA71CAF5-C7A4-4126-9119-9028F88EDBE8}"/>
              </a:ext>
            </a:extLst>
          </p:cNvPr>
          <p:cNvCxnSpPr>
            <a:cxnSpLocks/>
          </p:cNvCxnSpPr>
          <p:nvPr/>
        </p:nvCxnSpPr>
        <p:spPr>
          <a:xfrm>
            <a:off x="695325" y="2950940"/>
            <a:ext cx="9977585" cy="0"/>
          </a:xfrm>
          <a:prstGeom prst="line">
            <a:avLst/>
          </a:prstGeom>
        </p:spPr>
        <p:style>
          <a:lnRef idx="1">
            <a:schemeClr val="accent2"/>
          </a:lnRef>
          <a:fillRef idx="0">
            <a:schemeClr val="accent2"/>
          </a:fillRef>
          <a:effectRef idx="0">
            <a:schemeClr val="accent2"/>
          </a:effectRef>
          <a:fontRef idx="minor">
            <a:schemeClr val="tx1"/>
          </a:fontRef>
        </p:style>
      </p:cxnSp>
      <p:sp>
        <p:nvSpPr>
          <p:cNvPr id="37" name="Rectangle 36">
            <a:extLst>
              <a:ext uri="{FF2B5EF4-FFF2-40B4-BE49-F238E27FC236}">
                <a16:creationId xmlns:a16="http://schemas.microsoft.com/office/drawing/2014/main" id="{7A014A61-4796-4981-ABAB-3F35206BFD38}"/>
              </a:ext>
            </a:extLst>
          </p:cNvPr>
          <p:cNvSpPr/>
          <p:nvPr/>
        </p:nvSpPr>
        <p:spPr>
          <a:xfrm>
            <a:off x="3115962" y="9000472"/>
            <a:ext cx="2006830" cy="830997"/>
          </a:xfrm>
          <a:prstGeom prst="rect">
            <a:avLst/>
          </a:prstGeom>
        </p:spPr>
        <p:txBody>
          <a:bodyPr wrap="square">
            <a:spAutoFit/>
          </a:bodyPr>
          <a:lstStyle/>
          <a:p>
            <a:pPr algn="ctr"/>
            <a:r>
              <a:rPr lang="en-ZA" sz="1200" dirty="0">
                <a:solidFill>
                  <a:schemeClr val="accent4">
                    <a:lumMod val="20000"/>
                    <a:lumOff val="80000"/>
                  </a:schemeClr>
                </a:solidFill>
                <a:effectLst>
                  <a:glow rad="190500">
                    <a:schemeClr val="tx1">
                      <a:alpha val="50000"/>
                    </a:schemeClr>
                  </a:glow>
                </a:effectLst>
              </a:rPr>
              <a:t>For Reporting Cyber Crime in the USA go to </a:t>
            </a:r>
            <a:r>
              <a:rPr lang="en-ZA" sz="1200" b="1" dirty="0">
                <a:solidFill>
                  <a:srgbClr val="FF0000"/>
                </a:solidFill>
                <a:effectLst>
                  <a:glow rad="190500">
                    <a:schemeClr val="tx1">
                      <a:alpha val="50000"/>
                    </a:schemeClr>
                  </a:glow>
                </a:effectLst>
                <a:hlinkClick r:id="rId3">
                  <a:extLst>
                    <a:ext uri="{A12FA001-AC4F-418D-AE19-62706E023703}">
                      <ahyp:hlinkClr xmlns:ahyp="http://schemas.microsoft.com/office/drawing/2018/hyperlinkcolor" val="tx"/>
                    </a:ext>
                  </a:extLst>
                </a:hlinkClick>
              </a:rPr>
              <a:t>(IC3)</a:t>
            </a:r>
            <a:r>
              <a:rPr lang="en-ZA" sz="1200" b="1" dirty="0">
                <a:solidFill>
                  <a:srgbClr val="FF0000"/>
                </a:solidFill>
                <a:effectLst>
                  <a:glow rad="190500">
                    <a:schemeClr val="tx1">
                      <a:alpha val="50000"/>
                    </a:schemeClr>
                  </a:glow>
                </a:effectLst>
              </a:rPr>
              <a:t> </a:t>
            </a:r>
            <a:r>
              <a:rPr lang="en-ZA" sz="1200" b="1" dirty="0">
                <a:solidFill>
                  <a:schemeClr val="accent4">
                    <a:lumMod val="20000"/>
                    <a:lumOff val="80000"/>
                  </a:schemeClr>
                </a:solidFill>
                <a:effectLst>
                  <a:glow rad="190500">
                    <a:schemeClr val="tx1">
                      <a:alpha val="50000"/>
                    </a:schemeClr>
                  </a:glow>
                </a:effectLst>
              </a:rPr>
              <a:t>,</a:t>
            </a:r>
            <a:r>
              <a:rPr lang="en-ZA" sz="1200" b="1" dirty="0">
                <a:solidFill>
                  <a:srgbClr val="FF0000"/>
                </a:solidFill>
                <a:effectLst>
                  <a:glow rad="190500">
                    <a:schemeClr val="tx1">
                      <a:alpha val="50000"/>
                    </a:schemeClr>
                  </a:glow>
                </a:effectLst>
              </a:rPr>
              <a:t> </a:t>
            </a:r>
            <a:r>
              <a:rPr lang="en-ZA" sz="1200" b="1" dirty="0">
                <a:solidFill>
                  <a:schemeClr val="accent4">
                    <a:lumMod val="20000"/>
                    <a:lumOff val="80000"/>
                  </a:schemeClr>
                </a:solidFill>
                <a:effectLst>
                  <a:glow rad="190500">
                    <a:schemeClr val="tx1">
                      <a:alpha val="50000"/>
                    </a:schemeClr>
                  </a:glow>
                </a:effectLst>
              </a:rPr>
              <a:t>in SA go to </a:t>
            </a:r>
            <a:r>
              <a:rPr lang="en-ZA" sz="1200" b="1" dirty="0">
                <a:solidFill>
                  <a:srgbClr val="FF0000"/>
                </a:solidFill>
                <a:effectLst>
                  <a:glow rad="190500">
                    <a:schemeClr val="tx1">
                      <a:alpha val="50000"/>
                    </a:schemeClr>
                  </a:glow>
                </a:effectLst>
                <a:hlinkClick r:id="rId4">
                  <a:extLst>
                    <a:ext uri="{A12FA001-AC4F-418D-AE19-62706E023703}">
                      <ahyp:hlinkClr xmlns:ahyp="http://schemas.microsoft.com/office/drawing/2018/hyperlinkcolor" val="tx"/>
                    </a:ext>
                  </a:extLst>
                </a:hlinkClick>
              </a:rPr>
              <a:t>Cybercrime</a:t>
            </a:r>
            <a:r>
              <a:rPr lang="en-ZA" sz="1200" b="1" dirty="0">
                <a:solidFill>
                  <a:schemeClr val="accent4">
                    <a:lumMod val="20000"/>
                    <a:lumOff val="80000"/>
                  </a:schemeClr>
                </a:solidFill>
                <a:effectLst>
                  <a:glow rad="190500">
                    <a:schemeClr val="tx1">
                      <a:alpha val="50000"/>
                    </a:schemeClr>
                  </a:glow>
                </a:effectLst>
              </a:rPr>
              <a:t>, in the UK go to </a:t>
            </a:r>
            <a:r>
              <a:rPr lang="en-ZA" sz="1200" b="1" dirty="0">
                <a:solidFill>
                  <a:srgbClr val="FF0000"/>
                </a:solidFill>
                <a:effectLst>
                  <a:glow rad="190500">
                    <a:schemeClr val="tx1">
                      <a:alpha val="50000"/>
                    </a:schemeClr>
                  </a:glow>
                </a:effectLst>
                <a:hlinkClick r:id="rId5">
                  <a:extLst>
                    <a:ext uri="{A12FA001-AC4F-418D-AE19-62706E023703}">
                      <ahyp:hlinkClr xmlns:ahyp="http://schemas.microsoft.com/office/drawing/2018/hyperlinkcolor" val="tx"/>
                    </a:ext>
                  </a:extLst>
                </a:hlinkClick>
              </a:rPr>
              <a:t>ActionFraud</a:t>
            </a:r>
            <a:endParaRPr lang="en-ZA" sz="1200" b="1" dirty="0">
              <a:solidFill>
                <a:srgbClr val="FF0000"/>
              </a:solidFill>
              <a:effectLst>
                <a:glow rad="190500">
                  <a:schemeClr val="tx1">
                    <a:alpha val="50000"/>
                  </a:schemeClr>
                </a:glow>
              </a:effectLst>
            </a:endParaRPr>
          </a:p>
        </p:txBody>
      </p:sp>
      <p:cxnSp>
        <p:nvCxnSpPr>
          <p:cNvPr id="38" name="Straight Connector 37">
            <a:extLst>
              <a:ext uri="{FF2B5EF4-FFF2-40B4-BE49-F238E27FC236}">
                <a16:creationId xmlns:a16="http://schemas.microsoft.com/office/drawing/2014/main" id="{3DAF231E-E8DC-4800-BCE6-CF5BD2B23770}"/>
              </a:ext>
            </a:extLst>
          </p:cNvPr>
          <p:cNvCxnSpPr>
            <a:cxnSpLocks/>
          </p:cNvCxnSpPr>
          <p:nvPr/>
        </p:nvCxnSpPr>
        <p:spPr>
          <a:xfrm>
            <a:off x="5464665" y="10236964"/>
            <a:ext cx="5364756" cy="0"/>
          </a:xfrm>
          <a:prstGeom prst="line">
            <a:avLst/>
          </a:prstGeom>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9448EEA7-BCA6-43D9-AC81-132A55678F43}"/>
              </a:ext>
            </a:extLst>
          </p:cNvPr>
          <p:cNvSpPr txBox="1"/>
          <p:nvPr/>
        </p:nvSpPr>
        <p:spPr>
          <a:xfrm>
            <a:off x="2979154" y="293614"/>
            <a:ext cx="2130793" cy="951030"/>
          </a:xfrm>
          <a:prstGeom prst="rect">
            <a:avLst/>
          </a:prstGeom>
          <a:noFill/>
        </p:spPr>
        <p:txBody>
          <a:bodyPr wrap="square" rtlCol="0">
            <a:spAutoFit/>
          </a:bodyPr>
          <a:lstStyle/>
          <a:p>
            <a:r>
              <a:rPr lang="en-US" sz="930" b="1" dirty="0">
                <a:solidFill>
                  <a:schemeClr val="bg1"/>
                </a:solidFill>
              </a:rPr>
              <a:t>On March 8, the </a:t>
            </a:r>
            <a:r>
              <a:rPr lang="en-US" sz="930" b="1" dirty="0">
                <a:solidFill>
                  <a:schemeClr val="accent4">
                    <a:lumMod val="40000"/>
                    <a:lumOff val="60000"/>
                  </a:schemeClr>
                </a:solidFill>
                <a:hlinkClick r:id="rId6">
                  <a:extLst>
                    <a:ext uri="{A12FA001-AC4F-418D-AE19-62706E023703}">
                      <ahyp:hlinkClr xmlns:ahyp="http://schemas.microsoft.com/office/drawing/2018/hyperlinkcolor" val="tx"/>
                    </a:ext>
                  </a:extLst>
                </a:hlinkClick>
              </a:rPr>
              <a:t>Cyber Threat Alert Level </a:t>
            </a:r>
            <a:r>
              <a:rPr lang="en-US" sz="930" b="1" dirty="0">
                <a:solidFill>
                  <a:schemeClr val="bg1"/>
                </a:solidFill>
              </a:rPr>
              <a:t>was evaluated and is remaining at Blue (Guarded) due to vulnerabilities in Google products. (No change recorded this week)</a:t>
            </a:r>
            <a:br>
              <a:rPr lang="en-ZA" sz="930" b="1" dirty="0">
                <a:solidFill>
                  <a:schemeClr val="bg1"/>
                </a:solidFill>
              </a:rPr>
            </a:br>
            <a:r>
              <a:rPr lang="en-ZA" sz="930" b="1" dirty="0">
                <a:solidFill>
                  <a:schemeClr val="bg1"/>
                </a:solidFill>
                <a:hlinkClick r:id="rId7"/>
              </a:rPr>
              <a:t>CIS Security Advisories</a:t>
            </a:r>
            <a:endParaRPr lang="en-ZA" sz="930" b="1" dirty="0">
              <a:solidFill>
                <a:schemeClr val="bg1"/>
              </a:solidFill>
            </a:endParaRPr>
          </a:p>
        </p:txBody>
      </p:sp>
      <p:pic>
        <p:nvPicPr>
          <p:cNvPr id="3" name="Picture 2">
            <a:extLst>
              <a:ext uri="{FF2B5EF4-FFF2-40B4-BE49-F238E27FC236}">
                <a16:creationId xmlns:a16="http://schemas.microsoft.com/office/drawing/2014/main" id="{E6261A68-17D1-4D1B-8C7E-07AA6F47086B}"/>
              </a:ext>
            </a:extLst>
          </p:cNvPr>
          <p:cNvPicPr>
            <a:picLocks noChangeAspect="1"/>
          </p:cNvPicPr>
          <p:nvPr/>
        </p:nvPicPr>
        <p:blipFill>
          <a:blip r:embed="rId8"/>
          <a:stretch>
            <a:fillRect/>
          </a:stretch>
        </p:blipFill>
        <p:spPr>
          <a:xfrm>
            <a:off x="213516" y="159817"/>
            <a:ext cx="2639797" cy="2706859"/>
          </a:xfrm>
          <a:prstGeom prst="rect">
            <a:avLst/>
          </a:prstGeom>
        </p:spPr>
      </p:pic>
      <p:sp>
        <p:nvSpPr>
          <p:cNvPr id="27" name="Rectangle: Rounded Corners 26">
            <a:extLst>
              <a:ext uri="{FF2B5EF4-FFF2-40B4-BE49-F238E27FC236}">
                <a16:creationId xmlns:a16="http://schemas.microsoft.com/office/drawing/2014/main" id="{F24EC46C-1DD8-425A-8319-0655C1C0E562}"/>
              </a:ext>
            </a:extLst>
          </p:cNvPr>
          <p:cNvSpPr/>
          <p:nvPr/>
        </p:nvSpPr>
        <p:spPr>
          <a:xfrm>
            <a:off x="129764" y="2996110"/>
            <a:ext cx="4987448" cy="5859951"/>
          </a:xfrm>
          <a:prstGeom prst="roundRect">
            <a:avLst>
              <a:gd name="adj" fmla="val 5049"/>
            </a:avLst>
          </a:prstGeom>
          <a:solidFill>
            <a:srgbClr val="000000">
              <a:alpha val="34902"/>
            </a:srgbClr>
          </a:solidFill>
          <a:ln w="76200" cap="flat" cmpd="sng" algn="ctr">
            <a:noFill/>
            <a:prstDash val="solid"/>
          </a:ln>
          <a:effectLst>
            <a:innerShdw blurRad="63500" dist="88900" dir="13500000">
              <a:prstClr val="black">
                <a:alpha val="50000"/>
              </a:prstClr>
            </a:innerShdw>
          </a:effectLst>
        </p:spPr>
        <p:txBody>
          <a:bodyPr lIns="41867" tIns="0" rIns="41867" bIns="41867" rtlCol="0" anchor="t" anchorCtr="0"/>
          <a:lstStyle/>
          <a:p>
            <a:pPr defTabSz="1063394">
              <a:lnSpc>
                <a:spcPts val="1400"/>
              </a:lnSpc>
              <a:defRPr/>
            </a:pPr>
            <a:r>
              <a:rPr lang="en-ZA" sz="1400" b="1" kern="0" dirty="0">
                <a:solidFill>
                  <a:srgbClr val="FE801A"/>
                </a:solidFill>
                <a:latin typeface="Inherit"/>
              </a:rPr>
              <a:t>In The News This Week</a:t>
            </a:r>
          </a:p>
          <a:p>
            <a:pPr defTabSz="1063394">
              <a:lnSpc>
                <a:spcPts val="800"/>
              </a:lnSpc>
              <a:defRPr/>
            </a:pPr>
            <a:r>
              <a:rPr lang="en-US" sz="900" b="1" u="sng" dirty="0">
                <a:solidFill>
                  <a:prstClr val="white"/>
                </a:solidFill>
                <a:effectLst>
                  <a:glow rad="101600">
                    <a:srgbClr val="4472C4">
                      <a:lumMod val="75000"/>
                      <a:alpha val="60000"/>
                    </a:srgbClr>
                  </a:glow>
                </a:effectLst>
                <a:latin typeface="Calibri" panose="020F0502020204030204" pitchFamily="34" charset="0"/>
                <a:ea typeface="Calibri" panose="020F0502020204030204" pitchFamily="34" charset="0"/>
                <a:cs typeface="Times New Roman" panose="02020603050405020304" pitchFamily="18" charset="0"/>
              </a:rPr>
              <a:t>TikTok ban: UK minister asks National Cyber Security Centre to look into safety of app</a:t>
            </a:r>
            <a:r>
              <a:rPr lang="en-ZA" sz="700" dirty="0">
                <a:solidFill>
                  <a:prstClr val="white"/>
                </a:solidFill>
                <a:effectLst>
                  <a:glow rad="101600">
                    <a:srgbClr val="4472C4">
                      <a:lumMod val="75000"/>
                      <a:alpha val="60000"/>
                    </a:srgbClr>
                  </a:glow>
                </a:effectLst>
                <a:ea typeface="Calibri" panose="020F0502020204030204" pitchFamily="34" charset="0"/>
                <a:cs typeface="Times New Roman" panose="02020603050405020304" pitchFamily="18" charset="0"/>
              </a:rPr>
              <a:t>   </a:t>
            </a:r>
          </a:p>
          <a:p>
            <a:pPr defTabSz="1063394">
              <a:lnSpc>
                <a:spcPts val="800"/>
              </a:lnSpc>
              <a:defRPr/>
            </a:pPr>
            <a:r>
              <a:rPr lang="en-US" sz="800" spc="-30" dirty="0">
                <a:solidFill>
                  <a:prstClr val="white"/>
                </a:solidFill>
                <a:latin typeface="Calibri" panose="020F0502020204030204" pitchFamily="34" charset="0"/>
                <a:cs typeface="Times New Roman" panose="02020603050405020304" pitchFamily="18" charset="0"/>
              </a:rPr>
              <a:t>Security minister Tom Tugendhat does not rule out following other governments in banning the Chinese-owned video sharing app from work phones but says he will comment further after seeing the centre's report. - UK security minister Tom Tugendhat has asked the National Cyber Security Centre (NCSC) to look into TikTok after governments around the world have begun banning it from their work phones. The Chinese-owned video sharing app is increasingly under the European and US microscope over security and data privacy, with concerns it could be used to promote pro-Beijing views or gather user data. The EU Commission and more than half of US states and Congress have already introduced a ban over concerns around potential cyberattacks.…  But TikTok has hit back, calling government bans "misguided and based on fundamental misconceptions“… </a:t>
            </a:r>
            <a:r>
              <a:rPr lang="en-ZA" sz="800" spc="-30" dirty="0">
                <a:solidFill>
                  <a:srgbClr val="FFFF93"/>
                </a:solidFill>
                <a:latin typeface="Calibri" panose="020F0502020204030204" pitchFamily="34" charset="0"/>
                <a:ea typeface="Calibri" panose="020F0502020204030204" pitchFamily="34" charset="0"/>
                <a:cs typeface="Times New Roman" panose="02020603050405020304" pitchFamily="18" charset="0"/>
              </a:rPr>
              <a:t>Read the full article by Jennifer Scott here: </a:t>
            </a:r>
            <a:r>
              <a:rPr lang="en-ZA" sz="800" spc="-30" dirty="0">
                <a:solidFill>
                  <a:srgbClr val="FFFF93"/>
                </a:solidFill>
                <a:latin typeface="Calibri" panose="020F0502020204030204" pitchFamily="34" charset="0"/>
                <a:ea typeface="Calibri" panose="020F0502020204030204" pitchFamily="34" charset="0"/>
                <a:cs typeface="Times New Roman" panose="02020603050405020304" pitchFamily="18" charset="0"/>
                <a:hlinkClick r:id="rId9"/>
              </a:rPr>
              <a:t>Sky News</a:t>
            </a:r>
            <a:endParaRPr lang="en-ZA" sz="800" i="1" spc="-3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endParaRPr>
          </a:p>
          <a:p>
            <a:pPr defTabSz="1063394">
              <a:defRPr/>
            </a:pPr>
            <a:endParaRPr lang="en-ZA" sz="400" kern="0" dirty="0">
              <a:solidFill>
                <a:schemeClr val="bg1"/>
              </a:solidFill>
            </a:endParaRPr>
          </a:p>
          <a:p>
            <a:pPr defTabSz="1063394">
              <a:lnSpc>
                <a:spcPts val="800"/>
              </a:lnSpc>
              <a:defRPr/>
            </a:pPr>
            <a:r>
              <a:rPr lang="en-US" sz="900" b="1" u="sng" dirty="0">
                <a:solidFill>
                  <a:prstClr val="white"/>
                </a:solidFill>
                <a:effectLst>
                  <a:glow rad="101600">
                    <a:srgbClr val="4472C4">
                      <a:lumMod val="75000"/>
                      <a:alpha val="60000"/>
                    </a:srgbClr>
                  </a:glow>
                </a:effectLst>
                <a:latin typeface="Calibri" panose="020F0502020204030204" pitchFamily="34" charset="0"/>
                <a:ea typeface="Calibri" panose="020F0502020204030204" pitchFamily="34" charset="0"/>
                <a:cs typeface="Times New Roman" panose="02020603050405020304" pitchFamily="18" charset="0"/>
              </a:rPr>
              <a:t>Zoll Medical Data Breach Impacts 1 Million Individuals</a:t>
            </a:r>
            <a:r>
              <a:rPr lang="en-US" sz="900" dirty="0">
                <a:solidFill>
                  <a:prstClr val="white"/>
                </a:solidFill>
                <a:effectLst>
                  <a:glow rad="101600">
                    <a:srgbClr val="4472C4">
                      <a:lumMod val="75000"/>
                      <a:alpha val="60000"/>
                    </a:srgbClr>
                  </a:glow>
                </a:effectLst>
                <a:latin typeface="Calibri" panose="020F0502020204030204" pitchFamily="34" charset="0"/>
                <a:ea typeface="Calibri" panose="020F0502020204030204" pitchFamily="34" charset="0"/>
                <a:cs typeface="Times New Roman" panose="02020603050405020304" pitchFamily="18" charset="0"/>
              </a:rPr>
              <a:t> </a:t>
            </a:r>
            <a:r>
              <a:rPr lang="en-US" sz="800" spc="-30" dirty="0">
                <a:solidFill>
                  <a:prstClr val="white"/>
                </a:solidFill>
                <a:latin typeface="Calibri" panose="020F0502020204030204" pitchFamily="34" charset="0"/>
                <a:ea typeface="Calibri" panose="020F0502020204030204" pitchFamily="34" charset="0"/>
                <a:cs typeface="Times New Roman" panose="02020603050405020304" pitchFamily="18" charset="0"/>
              </a:rPr>
              <a:t> </a:t>
            </a:r>
          </a:p>
          <a:p>
            <a:pPr defTabSz="1063394">
              <a:lnSpc>
                <a:spcPts val="800"/>
              </a:lnSpc>
              <a:defRPr/>
            </a:pPr>
            <a:r>
              <a:rPr lang="en-US" sz="800" spc="-30" dirty="0">
                <a:solidFill>
                  <a:prstClr val="white"/>
                </a:solidFill>
                <a:latin typeface="Calibri" panose="020F0502020204030204" pitchFamily="34" charset="0"/>
                <a:ea typeface="Calibri" panose="020F0502020204030204" pitchFamily="34" charset="0"/>
                <a:cs typeface="Times New Roman" panose="02020603050405020304" pitchFamily="18" charset="0"/>
              </a:rPr>
              <a:t>Medical technology developer Zoll Medical is notifying roughly one million individuals that their personal information might have been compromised in a recent data breach. - Zoll develops and markets medical equipment and software for advanced emergency care, including cardiac monitoring, oxygen therapy, ventilation, data management, and more. The data breach, the company says, was identified at the end of January, when it discovered unusual activity on its internal network. “We determined that your information may have been affected on or about February 2, 2023. Our investigation into the incident is ongoing,” Zoll wrote in a notification letter, a copy of which was submitted to the Maine Attorney General’s office. According to Zoll, the compromised information included names, addresses, birth dates, and Social Security numbers.</a:t>
            </a:r>
          </a:p>
          <a:p>
            <a:pPr defTabSz="1063394">
              <a:lnSpc>
                <a:spcPts val="800"/>
              </a:lnSpc>
              <a:defRPr/>
            </a:pPr>
            <a:r>
              <a:rPr lang="en-ZA" sz="800" spc="-30" dirty="0">
                <a:solidFill>
                  <a:srgbClr val="FFFF93"/>
                </a:solidFill>
                <a:latin typeface="Calibri" panose="020F0502020204030204" pitchFamily="34" charset="0"/>
                <a:ea typeface="Calibri" panose="020F0502020204030204" pitchFamily="34" charset="0"/>
                <a:cs typeface="Times New Roman" panose="02020603050405020304" pitchFamily="18" charset="0"/>
              </a:rPr>
              <a:t>Read more by Ionut Arghire here:  </a:t>
            </a:r>
            <a:r>
              <a:rPr lang="en-ZA" sz="800" spc="-30" dirty="0">
                <a:solidFill>
                  <a:srgbClr val="FFFF93"/>
                </a:solidFill>
                <a:latin typeface="Calibri" panose="020F0502020204030204" pitchFamily="34" charset="0"/>
                <a:ea typeface="Calibri" panose="020F0502020204030204" pitchFamily="34" charset="0"/>
                <a:cs typeface="Times New Roman" panose="02020603050405020304" pitchFamily="18" charset="0"/>
                <a:hlinkClick r:id="rId10"/>
              </a:rPr>
              <a:t>Security Week</a:t>
            </a:r>
            <a:endParaRPr lang="en-ZA" sz="800" spc="-3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defTabSz="1063394">
              <a:defRPr/>
            </a:pPr>
            <a:endParaRPr lang="en-ZA" sz="400" b="1" u="sng" dirty="0">
              <a:solidFill>
                <a:prstClr val="white"/>
              </a:solidFill>
              <a:effectLst>
                <a:glow rad="101600">
                  <a:srgbClr val="4472C4">
                    <a:lumMod val="75000"/>
                    <a:alpha val="60000"/>
                  </a:srgbClr>
                </a:glow>
              </a:effectLst>
              <a:latin typeface="Calibri" panose="020F0502020204030204" pitchFamily="34" charset="0"/>
              <a:ea typeface="Calibri" panose="020F0502020204030204" pitchFamily="34" charset="0"/>
              <a:cs typeface="Times New Roman" panose="02020603050405020304" pitchFamily="18" charset="0"/>
            </a:endParaRPr>
          </a:p>
          <a:p>
            <a:pPr defTabSz="1063394">
              <a:lnSpc>
                <a:spcPts val="900"/>
              </a:lnSpc>
              <a:defRPr/>
            </a:pPr>
            <a:r>
              <a:rPr lang="en-US" sz="900" b="1" u="sng" dirty="0">
                <a:solidFill>
                  <a:prstClr val="white"/>
                </a:solidFill>
                <a:effectLst>
                  <a:glow rad="101600">
                    <a:schemeClr val="accent1">
                      <a:lumMod val="75000"/>
                      <a:alpha val="60000"/>
                    </a:schemeClr>
                  </a:glow>
                </a:effectLst>
                <a:latin typeface="Calibri" panose="020F0502020204030204" pitchFamily="34" charset="0"/>
                <a:ea typeface="Calibri" panose="020F0502020204030204" pitchFamily="34" charset="0"/>
                <a:cs typeface="Times New Roman" panose="02020603050405020304" pitchFamily="18" charset="0"/>
              </a:rPr>
              <a:t>Hackers steal around $200 million from crypto lender Euler Finance</a:t>
            </a:r>
            <a:r>
              <a:rPr lang="en-ZA" sz="900" dirty="0">
                <a:solidFill>
                  <a:prstClr val="white"/>
                </a:solidFill>
                <a:effectLst>
                  <a:glow rad="101600">
                    <a:schemeClr val="accent1">
                      <a:lumMod val="75000"/>
                      <a:alpha val="60000"/>
                    </a:schemeClr>
                  </a:glow>
                </a:effectLst>
                <a:latin typeface="Calibri" panose="020F0502020204030204" pitchFamily="34" charset="0"/>
                <a:ea typeface="Calibri" panose="020F0502020204030204" pitchFamily="34" charset="0"/>
                <a:cs typeface="Times New Roman" panose="02020603050405020304" pitchFamily="18" charset="0"/>
              </a:rPr>
              <a:t>  </a:t>
            </a:r>
          </a:p>
          <a:p>
            <a:pPr defTabSz="1063394">
              <a:lnSpc>
                <a:spcPts val="900"/>
              </a:lnSpc>
              <a:defRPr/>
            </a:pPr>
            <a:r>
              <a:rPr lang="en-US" sz="800" spc="-30" dirty="0">
                <a:solidFill>
                  <a:prstClr val="white"/>
                </a:solidFill>
                <a:latin typeface="Calibri" panose="020F0502020204030204" pitchFamily="34" charset="0"/>
                <a:ea typeface="Calibri" panose="020F0502020204030204" pitchFamily="34" charset="0"/>
                <a:cs typeface="Times New Roman" panose="02020603050405020304" pitchFamily="18" charset="0"/>
              </a:rPr>
              <a:t>On Monday, the blockchain monitoring firm PeckShield sent an ominous tweet directed at the crypto lending platform Euler Finance, simply saying: “Hi […] you may want to take a look.”  What the firm was suggesting Euler take a look at was a series of transactions that indicated there was an ongoing hack against Euler. According to PeckShield, hackers exploited Euler “in a flurry of transactions” which led to the theft of around $197 million in crypto. Crypto security firm BlockSec also reported the attack. While this sounds like a lot of money — and it is — it’s only the 26th largest crypto theft ever, according to a website that keeps track of crypto hacks and scams. “We are aware, and our team is currently working with security professionals and law enforcement,” Euler wrote in response to the tweet. “We will release further information as soon as we have it.”.  </a:t>
            </a:r>
            <a:br>
              <a:rPr lang="en-US" sz="800" spc="-30" dirty="0">
                <a:solidFill>
                  <a:prstClr val="white"/>
                </a:solidFill>
                <a:latin typeface="Calibri" panose="020F0502020204030204" pitchFamily="34" charset="0"/>
                <a:ea typeface="Calibri" panose="020F0502020204030204" pitchFamily="34" charset="0"/>
                <a:cs typeface="Times New Roman" panose="02020603050405020304" pitchFamily="18" charset="0"/>
              </a:rPr>
            </a:br>
            <a:r>
              <a:rPr lang="en-ZA" sz="800" spc="-30" dirty="0">
                <a:solidFill>
                  <a:srgbClr val="FFFF93"/>
                </a:solidFill>
                <a:latin typeface="Calibri" panose="020F0502020204030204" pitchFamily="34" charset="0"/>
                <a:ea typeface="Calibri" panose="020F0502020204030204" pitchFamily="34" charset="0"/>
                <a:cs typeface="Times New Roman" panose="02020603050405020304" pitchFamily="18" charset="0"/>
              </a:rPr>
              <a:t>Read the full story by Lorenzo Franceschi-Bicchierai here:  </a:t>
            </a:r>
            <a:r>
              <a:rPr lang="en-ZA" sz="800" spc="-30" dirty="0">
                <a:solidFill>
                  <a:srgbClr val="FFFF93"/>
                </a:solidFill>
                <a:latin typeface="Calibri" panose="020F0502020204030204" pitchFamily="34" charset="0"/>
                <a:ea typeface="Calibri" panose="020F0502020204030204" pitchFamily="34" charset="0"/>
                <a:cs typeface="Times New Roman" panose="02020603050405020304" pitchFamily="18" charset="0"/>
                <a:hlinkClick r:id="rId11"/>
              </a:rPr>
              <a:t>TechCrunch</a:t>
            </a:r>
            <a:endParaRPr lang="en-ZA" sz="800" spc="-30" dirty="0">
              <a:solidFill>
                <a:srgbClr val="FFFF93"/>
              </a:solidFill>
              <a:latin typeface="Calibri" panose="020F0502020204030204" pitchFamily="34" charset="0"/>
              <a:ea typeface="Calibri" panose="020F0502020204030204" pitchFamily="34" charset="0"/>
              <a:cs typeface="Times New Roman" panose="02020603050405020304" pitchFamily="18" charset="0"/>
            </a:endParaRPr>
          </a:p>
          <a:p>
            <a:pPr lvl="0" defTabSz="1063394">
              <a:defRPr/>
            </a:pPr>
            <a:endParaRPr lang="en-ZA" sz="400" dirty="0">
              <a:solidFill>
                <a:srgbClr val="FFFF93"/>
              </a:solidFill>
              <a:latin typeface="Calibri" panose="020F0502020204030204" pitchFamily="34" charset="0"/>
              <a:ea typeface="Calibri" panose="020F0502020204030204" pitchFamily="34" charset="0"/>
              <a:cs typeface="Times New Roman" panose="02020603050405020304" pitchFamily="18" charset="0"/>
            </a:endParaRPr>
          </a:p>
          <a:p>
            <a:pPr defTabSz="1063394">
              <a:lnSpc>
                <a:spcPts val="850"/>
              </a:lnSpc>
              <a:defRPr/>
            </a:pPr>
            <a:r>
              <a:rPr lang="en-US" sz="900" b="1" u="sng" dirty="0">
                <a:solidFill>
                  <a:prstClr val="white"/>
                </a:solidFill>
                <a:effectLst>
                  <a:glow rad="101600">
                    <a:srgbClr val="4472C4">
                      <a:lumMod val="75000"/>
                      <a:alpha val="60000"/>
                    </a:srgbClr>
                  </a:glow>
                </a:effectLst>
                <a:latin typeface="Calibri" panose="020F0502020204030204" pitchFamily="34" charset="0"/>
                <a:ea typeface="Calibri" panose="020F0502020204030204" pitchFamily="34" charset="0"/>
                <a:cs typeface="Times New Roman" panose="02020603050405020304" pitchFamily="18" charset="0"/>
              </a:rPr>
              <a:t>Microsoft Warns of Large-Scale Use of Phishing Kits to Send Millions of Emails Daily</a:t>
            </a:r>
            <a:r>
              <a:rPr lang="en-ZA" sz="800" dirty="0">
                <a:solidFill>
                  <a:prstClr val="white"/>
                </a:solidFill>
                <a:effectLst>
                  <a:glow rad="101600">
                    <a:srgbClr val="4472C4">
                      <a:lumMod val="75000"/>
                      <a:alpha val="60000"/>
                    </a:srgbClr>
                  </a:glow>
                </a:effectLst>
                <a:ea typeface="Calibri" panose="020F0502020204030204" pitchFamily="34" charset="0"/>
                <a:cs typeface="Times New Roman" panose="02020603050405020304" pitchFamily="18" charset="0"/>
              </a:rPr>
              <a:t>   </a:t>
            </a:r>
            <a:br>
              <a:rPr lang="en-ZA" sz="800" dirty="0">
                <a:solidFill>
                  <a:prstClr val="white"/>
                </a:solidFill>
                <a:effectLst>
                  <a:glow rad="101600">
                    <a:srgbClr val="4472C4">
                      <a:lumMod val="75000"/>
                      <a:alpha val="60000"/>
                    </a:srgbClr>
                  </a:glow>
                </a:effectLst>
                <a:ea typeface="Calibri" panose="020F0502020204030204" pitchFamily="34" charset="0"/>
                <a:cs typeface="Times New Roman" panose="02020603050405020304" pitchFamily="18" charset="0"/>
              </a:rPr>
            </a:br>
            <a:r>
              <a:rPr lang="en-US" sz="800" spc="-30" dirty="0">
                <a:solidFill>
                  <a:prstClr val="white"/>
                </a:solidFill>
                <a:latin typeface="Calibri" panose="020F0502020204030204" pitchFamily="34" charset="0"/>
                <a:ea typeface="Calibri" panose="020F0502020204030204" pitchFamily="34" charset="0"/>
                <a:cs typeface="Times New Roman" panose="02020603050405020304" pitchFamily="18" charset="0"/>
              </a:rPr>
              <a:t>An open-source adversary-in-the-middle (</a:t>
            </a:r>
            <a:r>
              <a:rPr lang="en-US" sz="800" spc="-30" dirty="0">
                <a:solidFill>
                  <a:prstClr val="white"/>
                </a:solidFill>
                <a:latin typeface="Calibri" panose="020F0502020204030204" pitchFamily="34" charset="0"/>
                <a:ea typeface="Calibri" panose="020F0502020204030204" pitchFamily="34" charset="0"/>
                <a:cs typeface="Times New Roman" panose="02020603050405020304" pitchFamily="18" charset="0"/>
                <a:hlinkClick r:id="rId12"/>
              </a:rPr>
              <a:t>AiTM</a:t>
            </a:r>
            <a:r>
              <a:rPr lang="en-US" sz="800" spc="-30" dirty="0">
                <a:solidFill>
                  <a:prstClr val="white"/>
                </a:solidFill>
                <a:latin typeface="Calibri" panose="020F0502020204030204" pitchFamily="34" charset="0"/>
                <a:ea typeface="Calibri" panose="020F0502020204030204" pitchFamily="34" charset="0"/>
                <a:cs typeface="Times New Roman" panose="02020603050405020304" pitchFamily="18" charset="0"/>
              </a:rPr>
              <a:t>) phishing kit has found a number of takers in the cybercrime world for its ability to orchestrate attacks at scale. The Microsoft Threat Intelligence team is </a:t>
            </a:r>
            <a:r>
              <a:rPr lang="en-US" sz="800" spc="-30" dirty="0">
                <a:solidFill>
                  <a:prstClr val="white"/>
                </a:solidFill>
                <a:latin typeface="Calibri" panose="020F0502020204030204" pitchFamily="34" charset="0"/>
                <a:ea typeface="Calibri" panose="020F0502020204030204" pitchFamily="34" charset="0"/>
                <a:cs typeface="Times New Roman" panose="02020603050405020304" pitchFamily="18" charset="0"/>
                <a:hlinkClick r:id="rId13"/>
              </a:rPr>
              <a:t>tracking</a:t>
            </a:r>
            <a:r>
              <a:rPr lang="en-US" sz="800" spc="-30" dirty="0">
                <a:solidFill>
                  <a:prstClr val="white"/>
                </a:solidFill>
                <a:latin typeface="Calibri" panose="020F0502020204030204" pitchFamily="34" charset="0"/>
                <a:ea typeface="Calibri" panose="020F0502020204030204" pitchFamily="34" charset="0"/>
                <a:cs typeface="Times New Roman" panose="02020603050405020304" pitchFamily="18" charset="0"/>
              </a:rPr>
              <a:t> the threat actor behind the development of the kit under its emerging moniker DEV-1101. An </a:t>
            </a:r>
            <a:r>
              <a:rPr lang="en-US" sz="800" spc="-30" dirty="0">
                <a:solidFill>
                  <a:prstClr val="white"/>
                </a:solidFill>
                <a:latin typeface="Calibri" panose="020F0502020204030204" pitchFamily="34" charset="0"/>
                <a:ea typeface="Calibri" panose="020F0502020204030204" pitchFamily="34" charset="0"/>
                <a:cs typeface="Times New Roman" panose="02020603050405020304" pitchFamily="18" charset="0"/>
                <a:hlinkClick r:id="rId14"/>
              </a:rPr>
              <a:t>AiTM phishing attack </a:t>
            </a:r>
            <a:r>
              <a:rPr lang="en-US" sz="800" spc="-30" dirty="0">
                <a:solidFill>
                  <a:prstClr val="white"/>
                </a:solidFill>
                <a:latin typeface="Calibri" panose="020F0502020204030204" pitchFamily="34" charset="0"/>
                <a:ea typeface="Calibri" panose="020F0502020204030204" pitchFamily="34" charset="0"/>
                <a:cs typeface="Times New Roman" panose="02020603050405020304" pitchFamily="18" charset="0"/>
              </a:rPr>
              <a:t>typically involves a threat actor attempting to steal and intercept a target's password and session cookies by deploying a proxy server between the user and the website. Such attacks are more effective owing to their ability to circumvent multi-factor authentication (MFA) protections. DEV-1101, per the tech giant, is said to be the party behind several phishing kits that can be purchased or rented by other criminal actors, thereby reducing the effort and resources required to launch a phishing campaign.</a:t>
            </a:r>
          </a:p>
          <a:p>
            <a:pPr defTabSz="1063394">
              <a:lnSpc>
                <a:spcPts val="850"/>
              </a:lnSpc>
              <a:defRPr/>
            </a:pPr>
            <a:r>
              <a:rPr lang="en-US" sz="800" spc="-30" dirty="0">
                <a:solidFill>
                  <a:srgbClr val="FFFF93"/>
                </a:solidFill>
                <a:latin typeface="Calibri" panose="020F0502020204030204" pitchFamily="34" charset="0"/>
                <a:ea typeface="Calibri" panose="020F0502020204030204" pitchFamily="34" charset="0"/>
                <a:cs typeface="Times New Roman" panose="02020603050405020304" pitchFamily="18" charset="0"/>
              </a:rPr>
              <a:t>Read the rest of the story by Ravie Lakshmanan here: </a:t>
            </a:r>
            <a:r>
              <a:rPr lang="en-US" sz="800" spc="-30" dirty="0">
                <a:solidFill>
                  <a:srgbClr val="FFFF93"/>
                </a:solidFill>
                <a:latin typeface="Calibri" panose="020F0502020204030204" pitchFamily="34" charset="0"/>
                <a:ea typeface="Calibri" panose="020F0502020204030204" pitchFamily="34" charset="0"/>
                <a:cs typeface="Times New Roman" panose="02020603050405020304" pitchFamily="18" charset="0"/>
                <a:hlinkClick r:id="rId15"/>
              </a:rPr>
              <a:t>The Hacker News</a:t>
            </a:r>
            <a:endParaRPr lang="en-US" sz="800" spc="-30" dirty="0">
              <a:solidFill>
                <a:srgbClr val="FFFF93"/>
              </a:solidFill>
              <a:latin typeface="Calibri" panose="020F0502020204030204" pitchFamily="34" charset="0"/>
              <a:ea typeface="Calibri" panose="020F0502020204030204" pitchFamily="34" charset="0"/>
              <a:cs typeface="Times New Roman" panose="02020603050405020304" pitchFamily="18" charset="0"/>
            </a:endParaRPr>
          </a:p>
          <a:p>
            <a:pPr defTabSz="1063394">
              <a:lnSpc>
                <a:spcPts val="400"/>
              </a:lnSpc>
              <a:defRPr/>
            </a:pPr>
            <a:endParaRPr lang="en-US" sz="800" spc="-30" dirty="0">
              <a:solidFill>
                <a:srgbClr val="FFFF93"/>
              </a:solidFill>
              <a:latin typeface="Calibri" panose="020F0502020204030204" pitchFamily="34" charset="0"/>
              <a:ea typeface="Calibri" panose="020F0502020204030204" pitchFamily="34" charset="0"/>
              <a:cs typeface="Times New Roman" panose="02020603050405020304" pitchFamily="18" charset="0"/>
            </a:endParaRPr>
          </a:p>
          <a:p>
            <a:pPr lvl="0" defTabSz="1063394">
              <a:lnSpc>
                <a:spcPts val="800"/>
              </a:lnSpc>
              <a:defRPr/>
            </a:pPr>
            <a:r>
              <a:rPr lang="en-US" sz="900" b="1" u="sng" dirty="0">
                <a:solidFill>
                  <a:prstClr val="white"/>
                </a:solidFill>
                <a:effectLst>
                  <a:glow rad="101600">
                    <a:srgbClr val="4472C4">
                      <a:lumMod val="75000"/>
                      <a:alpha val="60000"/>
                    </a:srgbClr>
                  </a:glow>
                </a:effectLst>
                <a:latin typeface="Calibri" panose="020F0502020204030204" pitchFamily="34" charset="0"/>
                <a:ea typeface="Calibri" panose="020F0502020204030204" pitchFamily="34" charset="0"/>
                <a:cs typeface="Times New Roman" panose="02020603050405020304" pitchFamily="18" charset="0"/>
              </a:rPr>
              <a:t>Cyberattackers Continue Assault Against Fortinet Devices</a:t>
            </a:r>
            <a:r>
              <a:rPr lang="en-ZA" sz="800" dirty="0">
                <a:solidFill>
                  <a:prstClr val="white"/>
                </a:solidFill>
                <a:effectLst>
                  <a:glow rad="101600">
                    <a:srgbClr val="4472C4">
                      <a:lumMod val="75000"/>
                      <a:alpha val="60000"/>
                    </a:srgbClr>
                  </a:glow>
                </a:effectLst>
                <a:latin typeface="Calibri" panose="020F0502020204030204" pitchFamily="34" charset="0"/>
                <a:ea typeface="Calibri" panose="020F0502020204030204" pitchFamily="34" charset="0"/>
                <a:cs typeface="Times New Roman" panose="02020603050405020304" pitchFamily="18" charset="0"/>
              </a:rPr>
              <a:t>  </a:t>
            </a:r>
          </a:p>
          <a:p>
            <a:pPr lvl="0" defTabSz="1063394">
              <a:lnSpc>
                <a:spcPts val="800"/>
              </a:lnSpc>
              <a:defRPr/>
            </a:pPr>
            <a:r>
              <a:rPr lang="en-US" sz="800" spc="-30" dirty="0">
                <a:solidFill>
                  <a:prstClr val="white"/>
                </a:solidFill>
                <a:latin typeface="Calibri" panose="020F0502020204030204" pitchFamily="34" charset="0"/>
                <a:ea typeface="Calibri" panose="020F0502020204030204" pitchFamily="34" charset="0"/>
                <a:cs typeface="Times New Roman" panose="02020603050405020304" pitchFamily="18" charset="0"/>
              </a:rPr>
              <a:t>Patched earlier this month, a code-execution vulnerability is the latest FortiOS weakness to be exploited by attackers, who see the devices as well-placed targets for initial access operations. - n early March, a customer called in Fortinet's incident response team when multiple FortiGate security appliances stopped working, entering an error mode after the firmware failed an integrity self test. It was a cyberattack, which led to the discovery of the latest vulnerability in Fortinet devices, a medium severity but highly exploitable bug (CVE-2022-41328) that allows a privileged attacker to read and write files. The threat group, which Fortinet labeled as an "advanced actor," appeared to be targeting government agencies or government-related organizations, the company stated in a recent analysis of the attack. </a:t>
            </a:r>
            <a:r>
              <a:rPr lang="en-US" sz="800" spc="-30" dirty="0">
                <a:solidFill>
                  <a:srgbClr val="FFFF93"/>
                </a:solidFill>
                <a:latin typeface="Calibri" panose="020F0502020204030204" pitchFamily="34" charset="0"/>
                <a:ea typeface="Calibri" panose="020F0502020204030204" pitchFamily="34" charset="0"/>
                <a:cs typeface="Times New Roman" panose="02020603050405020304" pitchFamily="18" charset="0"/>
              </a:rPr>
              <a:t>Read the by Robert Lemos here: </a:t>
            </a:r>
            <a:r>
              <a:rPr lang="en-US" sz="800" spc="-30" dirty="0">
                <a:solidFill>
                  <a:srgbClr val="FFFF93"/>
                </a:solidFill>
                <a:latin typeface="Calibri" panose="020F0502020204030204" pitchFamily="34" charset="0"/>
                <a:ea typeface="Calibri" panose="020F0502020204030204" pitchFamily="34" charset="0"/>
                <a:cs typeface="Times New Roman" panose="02020603050405020304" pitchFamily="18" charset="0"/>
                <a:hlinkClick r:id="rId16"/>
              </a:rPr>
              <a:t>Dark Reading</a:t>
            </a:r>
            <a:endParaRPr lang="en-ZA" sz="800" spc="-30" dirty="0">
              <a:solidFill>
                <a:srgbClr val="FFFF93"/>
              </a:solidFill>
              <a:latin typeface="Calibri" panose="020F0502020204030204" pitchFamily="34" charset="0"/>
              <a:ea typeface="Calibri" panose="020F0502020204030204" pitchFamily="34" charset="0"/>
              <a:cs typeface="Times New Roman" panose="02020603050405020304" pitchFamily="18" charset="0"/>
            </a:endParaRPr>
          </a:p>
          <a:p>
            <a:pPr lvl="0" defTabSz="1063394">
              <a:defRPr/>
            </a:pPr>
            <a:endParaRPr lang="en-ZA" sz="400" dirty="0">
              <a:solidFill>
                <a:srgbClr val="FFFF93"/>
              </a:solidFill>
              <a:latin typeface="Calibri" panose="020F0502020204030204" pitchFamily="34" charset="0"/>
              <a:ea typeface="Calibri" panose="020F0502020204030204" pitchFamily="34" charset="0"/>
              <a:cs typeface="Times New Roman" panose="02020603050405020304" pitchFamily="18" charset="0"/>
            </a:endParaRPr>
          </a:p>
          <a:p>
            <a:pPr defTabSz="1063394">
              <a:lnSpc>
                <a:spcPts val="850"/>
              </a:lnSpc>
              <a:defRPr/>
            </a:pPr>
            <a:r>
              <a:rPr lang="en-US" sz="900" b="1" u="sng" dirty="0">
                <a:solidFill>
                  <a:prstClr val="white"/>
                </a:solidFill>
                <a:effectLst>
                  <a:glow rad="101600">
                    <a:srgbClr val="4472C4">
                      <a:lumMod val="75000"/>
                      <a:alpha val="60000"/>
                    </a:srgbClr>
                  </a:glow>
                </a:effectLst>
                <a:latin typeface="Calibri" panose="020F0502020204030204" pitchFamily="34" charset="0"/>
                <a:ea typeface="Calibri" panose="020F0502020204030204" pitchFamily="34" charset="0"/>
                <a:cs typeface="Times New Roman" panose="02020603050405020304" pitchFamily="18" charset="0"/>
              </a:rPr>
              <a:t>Latitude cyberattack leads to data theft at two service providers</a:t>
            </a:r>
            <a:r>
              <a:rPr lang="en-ZA" sz="800" dirty="0">
                <a:solidFill>
                  <a:prstClr val="white"/>
                </a:solidFill>
                <a:effectLst>
                  <a:glow rad="101600">
                    <a:srgbClr val="4472C4">
                      <a:lumMod val="75000"/>
                      <a:alpha val="60000"/>
                    </a:srgbClr>
                  </a:glow>
                </a:effectLst>
                <a:ea typeface="Calibri" panose="020F0502020204030204" pitchFamily="34" charset="0"/>
                <a:cs typeface="Times New Roman" panose="02020603050405020304" pitchFamily="18" charset="0"/>
              </a:rPr>
              <a:t>   </a:t>
            </a:r>
            <a:br>
              <a:rPr lang="en-ZA" sz="800" dirty="0">
                <a:solidFill>
                  <a:prstClr val="white"/>
                </a:solidFill>
                <a:effectLst>
                  <a:glow rad="101600">
                    <a:srgbClr val="4472C4">
                      <a:lumMod val="75000"/>
                      <a:alpha val="60000"/>
                    </a:srgbClr>
                  </a:glow>
                </a:effectLst>
                <a:ea typeface="Calibri" panose="020F0502020204030204" pitchFamily="34" charset="0"/>
                <a:cs typeface="Times New Roman" panose="02020603050405020304" pitchFamily="18" charset="0"/>
              </a:rPr>
            </a:br>
            <a:r>
              <a:rPr lang="en-ZA" sz="800" dirty="0">
                <a:solidFill>
                  <a:prstClr val="white"/>
                </a:solidFill>
                <a:effectLst>
                  <a:glow rad="101600">
                    <a:srgbClr val="4472C4">
                      <a:lumMod val="75000"/>
                      <a:alpha val="60000"/>
                    </a:srgbClr>
                  </a:glow>
                </a:effectLst>
                <a:ea typeface="Calibri" panose="020F0502020204030204" pitchFamily="34" charset="0"/>
                <a:cs typeface="Times New Roman" panose="02020603050405020304" pitchFamily="18" charset="0"/>
              </a:rPr>
              <a:t>Australia - </a:t>
            </a:r>
            <a:r>
              <a:rPr lang="en-US" sz="800" spc="-30" dirty="0">
                <a:solidFill>
                  <a:prstClr val="white"/>
                </a:solidFill>
                <a:latin typeface="Calibri" panose="020F0502020204030204" pitchFamily="34" charset="0"/>
                <a:ea typeface="Calibri" panose="020F0502020204030204" pitchFamily="34" charset="0"/>
                <a:cs typeface="Times New Roman" panose="02020603050405020304" pitchFamily="18" charset="0"/>
              </a:rPr>
              <a:t>Latitude Financial Services (Latitude) has disclosed a data breach after suffering a cyberattack, causing the company to shut down internal and customer-facing systems. Latitude is one of Australia's largest personal loans provider and the country's largest non-bank consumer credit lender. A subsidiary of Deutsche Bank and KKE, the firm provides a broad spectrum of consumer finance services…  </a:t>
            </a:r>
            <a:r>
              <a:rPr lang="en-US" sz="800" spc="-30" dirty="0">
                <a:solidFill>
                  <a:srgbClr val="FFFF93"/>
                </a:solidFill>
                <a:latin typeface="Calibri" panose="020F0502020204030204" pitchFamily="34" charset="0"/>
                <a:ea typeface="Calibri" panose="020F0502020204030204" pitchFamily="34" charset="0"/>
                <a:cs typeface="Times New Roman" panose="02020603050405020304" pitchFamily="18" charset="0"/>
              </a:rPr>
              <a:t>Read the article by Bill Toulas here:  </a:t>
            </a:r>
            <a:r>
              <a:rPr lang="en-US" sz="800" spc="-30" dirty="0">
                <a:solidFill>
                  <a:srgbClr val="FFFF93"/>
                </a:solidFill>
                <a:latin typeface="Calibri" panose="020F0502020204030204" pitchFamily="34" charset="0"/>
                <a:ea typeface="Calibri" panose="020F0502020204030204" pitchFamily="34" charset="0"/>
                <a:cs typeface="Times New Roman" panose="02020603050405020304" pitchFamily="18" charset="0"/>
                <a:hlinkClick r:id="rId17"/>
              </a:rPr>
              <a:t>Bleeping Computer</a:t>
            </a:r>
            <a:endParaRPr lang="en-US" sz="800" spc="-30" dirty="0">
              <a:solidFill>
                <a:srgbClr val="FFFF93"/>
              </a:solidFill>
              <a:latin typeface="Calibri" panose="020F0502020204030204" pitchFamily="34" charset="0"/>
              <a:ea typeface="Calibri" panose="020F0502020204030204" pitchFamily="34" charset="0"/>
              <a:cs typeface="Times New Roman" panose="02020603050405020304" pitchFamily="18" charset="0"/>
            </a:endParaRPr>
          </a:p>
          <a:p>
            <a:pPr defTabSz="1063394">
              <a:lnSpc>
                <a:spcPts val="850"/>
              </a:lnSpc>
              <a:defRPr/>
            </a:pPr>
            <a:endParaRPr lang="en-ZA" sz="800" spc="-30" dirty="0">
              <a:solidFill>
                <a:srgbClr val="FFFF93"/>
              </a:solidFill>
              <a:latin typeface="Calibri" panose="020F0502020204030204" pitchFamily="34" charset="0"/>
              <a:ea typeface="Calibri" panose="020F0502020204030204" pitchFamily="34" charset="0"/>
              <a:cs typeface="Times New Roman" panose="02020603050405020304" pitchFamily="18" charset="0"/>
            </a:endParaRPr>
          </a:p>
          <a:p>
            <a:pPr lvl="0" defTabSz="1063394">
              <a:defRPr/>
            </a:pPr>
            <a:br>
              <a:rPr lang="en-US" sz="700" spc="-30" dirty="0">
                <a:solidFill>
                  <a:prstClr val="white"/>
                </a:solidFill>
                <a:latin typeface="Calibri" panose="020F0502020204030204" pitchFamily="34" charset="0"/>
                <a:ea typeface="Calibri" panose="020F0502020204030204" pitchFamily="34" charset="0"/>
                <a:cs typeface="Times New Roman" panose="02020603050405020304" pitchFamily="18" charset="0"/>
              </a:rPr>
            </a:br>
            <a:endParaRPr lang="en-ZA" sz="800" spc="-30" dirty="0">
              <a:solidFill>
                <a:srgbClr val="FFFF93"/>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0D63792A-10BB-49E7-B8F4-5E43FEA5A84C}"/>
              </a:ext>
            </a:extLst>
          </p:cNvPr>
          <p:cNvSpPr txBox="1"/>
          <p:nvPr/>
        </p:nvSpPr>
        <p:spPr>
          <a:xfrm>
            <a:off x="5292581" y="10236964"/>
            <a:ext cx="1466932" cy="1848263"/>
          </a:xfrm>
          <a:prstGeom prst="rect">
            <a:avLst/>
          </a:prstGeom>
          <a:noFill/>
        </p:spPr>
        <p:txBody>
          <a:bodyPr wrap="square" lIns="36000" rIns="0" rtlCol="0">
            <a:spAutoFit/>
          </a:bodyPr>
          <a:lstStyle/>
          <a:p>
            <a:r>
              <a:rPr lang="en-ZA" sz="1000" dirty="0">
                <a:solidFill>
                  <a:srgbClr val="00FFFF"/>
                </a:solidFill>
                <a:latin typeface="Abadi" panose="020B0604020104020204" pitchFamily="34" charset="0"/>
              </a:rPr>
              <a:t>Other Interesting News and Cyber Security bits: </a:t>
            </a:r>
          </a:p>
          <a:p>
            <a:endParaRPr lang="en-ZA" sz="400" dirty="0">
              <a:solidFill>
                <a:schemeClr val="bg1"/>
              </a:solidFill>
            </a:endParaRPr>
          </a:p>
          <a:p>
            <a:pPr marL="171450" indent="-171450">
              <a:lnSpc>
                <a:spcPts val="900"/>
              </a:lnSpc>
              <a:buClr>
                <a:srgbClr val="00FFFF"/>
              </a:buClr>
              <a:buFont typeface="Wingdings" panose="05000000000000000000" pitchFamily="2" charset="2"/>
              <a:buChar char="v"/>
            </a:pPr>
            <a:r>
              <a:rPr lang="en-US" sz="900" b="1" dirty="0">
                <a:solidFill>
                  <a:schemeClr val="accent4">
                    <a:lumMod val="40000"/>
                    <a:lumOff val="60000"/>
                  </a:schemeClr>
                </a:solidFill>
                <a:hlinkClick r:id="rId18">
                  <a:extLst>
                    <a:ext uri="{A12FA001-AC4F-418D-AE19-62706E023703}">
                      <ahyp:hlinkClr xmlns:ahyp="http://schemas.microsoft.com/office/drawing/2018/hyperlinkcolor" val="tx"/>
                    </a:ext>
                  </a:extLst>
                </a:hlinkClick>
              </a:rPr>
              <a:t>The best Bluetooth trackers you can buy</a:t>
            </a:r>
            <a:endParaRPr lang="en-ZA" sz="900" b="1" dirty="0">
              <a:solidFill>
                <a:schemeClr val="accent4">
                  <a:lumMod val="40000"/>
                  <a:lumOff val="60000"/>
                </a:schemeClr>
              </a:solidFill>
            </a:endParaRPr>
          </a:p>
          <a:p>
            <a:pPr marL="171450" indent="-171450">
              <a:lnSpc>
                <a:spcPts val="900"/>
              </a:lnSpc>
              <a:buClr>
                <a:srgbClr val="00FFFF"/>
              </a:buClr>
              <a:buFont typeface="Wingdings" panose="05000000000000000000" pitchFamily="2" charset="2"/>
              <a:buChar char="v"/>
            </a:pPr>
            <a:r>
              <a:rPr lang="en-US" sz="900" b="1" dirty="0">
                <a:solidFill>
                  <a:srgbClr val="00B0F0"/>
                </a:solidFill>
                <a:hlinkClick r:id="rId19">
                  <a:extLst>
                    <a:ext uri="{A12FA001-AC4F-418D-AE19-62706E023703}">
                      <ahyp:hlinkClr xmlns:ahyp="http://schemas.microsoft.com/office/drawing/2018/hyperlinkcolor" val="tx"/>
                    </a:ext>
                  </a:extLst>
                </a:hlinkClick>
              </a:rPr>
              <a:t>GPT-4 unveiled: ChatGPT's next big upgrade is here</a:t>
            </a:r>
            <a:endParaRPr lang="en-US" sz="900" b="1" dirty="0">
              <a:solidFill>
                <a:srgbClr val="00B0F0"/>
              </a:solidFill>
            </a:endParaRPr>
          </a:p>
          <a:p>
            <a:pPr marL="171450" indent="-171450">
              <a:lnSpc>
                <a:spcPts val="900"/>
              </a:lnSpc>
              <a:buClr>
                <a:srgbClr val="00FFFF"/>
              </a:buClr>
              <a:buFont typeface="Wingdings" panose="05000000000000000000" pitchFamily="2" charset="2"/>
              <a:buChar char="v"/>
            </a:pPr>
            <a:r>
              <a:rPr lang="en-US" sz="900" b="1" dirty="0">
                <a:solidFill>
                  <a:schemeClr val="accent4">
                    <a:lumMod val="40000"/>
                    <a:lumOff val="60000"/>
                  </a:schemeClr>
                </a:solidFill>
                <a:effectLst/>
                <a:hlinkClick r:id="rId20">
                  <a:extLst>
                    <a:ext uri="{A12FA001-AC4F-418D-AE19-62706E023703}">
                      <ahyp:hlinkClr xmlns:ahyp="http://schemas.microsoft.com/office/drawing/2018/hyperlinkcolor" val="tx"/>
                    </a:ext>
                  </a:extLst>
                </a:hlinkClick>
              </a:rPr>
              <a:t>Defeating the Deepfake Danger</a:t>
            </a:r>
            <a:r>
              <a:rPr lang="en-US" sz="900" b="1" dirty="0">
                <a:solidFill>
                  <a:schemeClr val="accent4">
                    <a:lumMod val="40000"/>
                    <a:lumOff val="60000"/>
                  </a:schemeClr>
                </a:solidFill>
                <a:effectLst/>
              </a:rPr>
              <a:t> </a:t>
            </a:r>
          </a:p>
          <a:p>
            <a:pPr marL="171450" indent="-171450">
              <a:lnSpc>
                <a:spcPts val="900"/>
              </a:lnSpc>
              <a:buClr>
                <a:srgbClr val="00FFFF"/>
              </a:buClr>
              <a:buFont typeface="Wingdings" panose="05000000000000000000" pitchFamily="2" charset="2"/>
              <a:buChar char="v"/>
            </a:pPr>
            <a:r>
              <a:rPr lang="en-US" sz="900" b="1" dirty="0">
                <a:solidFill>
                  <a:srgbClr val="00B0F0"/>
                </a:solidFill>
                <a:effectLst/>
                <a:hlinkClick r:id="rId21">
                  <a:extLst>
                    <a:ext uri="{A12FA001-AC4F-418D-AE19-62706E023703}">
                      <ahyp:hlinkClr xmlns:ahyp="http://schemas.microsoft.com/office/drawing/2018/hyperlinkcolor" val="tx"/>
                    </a:ext>
                  </a:extLst>
                </a:hlinkClick>
              </a:rPr>
              <a:t>ChatGPT vehicle AI turns your car into a professional gaslighter</a:t>
            </a:r>
            <a:endParaRPr lang="en-US" sz="900" b="1" dirty="0">
              <a:solidFill>
                <a:srgbClr val="00B0F0"/>
              </a:solidFill>
              <a:effectLst/>
            </a:endParaRPr>
          </a:p>
          <a:p>
            <a:pPr marL="171450" indent="-171450">
              <a:lnSpc>
                <a:spcPts val="900"/>
              </a:lnSpc>
              <a:buClr>
                <a:srgbClr val="00FFFF"/>
              </a:buClr>
              <a:buFont typeface="Wingdings" panose="05000000000000000000" pitchFamily="2" charset="2"/>
              <a:buChar char="v"/>
            </a:pPr>
            <a:r>
              <a:rPr lang="en-ZA" sz="900" b="1" dirty="0">
                <a:solidFill>
                  <a:schemeClr val="accent4">
                    <a:lumMod val="40000"/>
                    <a:lumOff val="60000"/>
                  </a:schemeClr>
                </a:solidFill>
                <a:hlinkClick r:id="rId22">
                  <a:extLst>
                    <a:ext uri="{A12FA001-AC4F-418D-AE19-62706E023703}">
                      <ahyp:hlinkClr xmlns:ahyp="http://schemas.microsoft.com/office/drawing/2018/hyperlinkcolor" val="tx"/>
                    </a:ext>
                  </a:extLst>
                </a:hlinkClick>
              </a:rPr>
              <a:t>SANS Daily Network Security Podcast</a:t>
            </a:r>
            <a:br>
              <a:rPr lang="en-ZA" sz="900" b="1" dirty="0">
                <a:solidFill>
                  <a:schemeClr val="accent4">
                    <a:lumMod val="40000"/>
                    <a:lumOff val="60000"/>
                  </a:schemeClr>
                </a:solidFill>
                <a:hlinkClick r:id="rId22">
                  <a:extLst>
                    <a:ext uri="{A12FA001-AC4F-418D-AE19-62706E023703}">
                      <ahyp:hlinkClr xmlns:ahyp="http://schemas.microsoft.com/office/drawing/2018/hyperlinkcolor" val="tx"/>
                    </a:ext>
                  </a:extLst>
                </a:hlinkClick>
              </a:rPr>
            </a:br>
            <a:r>
              <a:rPr lang="en-ZA" sz="900" b="1" dirty="0">
                <a:solidFill>
                  <a:schemeClr val="accent4">
                    <a:lumMod val="40000"/>
                    <a:lumOff val="60000"/>
                  </a:schemeClr>
                </a:solidFill>
                <a:hlinkClick r:id="rId22">
                  <a:extLst>
                    <a:ext uri="{A12FA001-AC4F-418D-AE19-62706E023703}">
                      <ahyp:hlinkClr xmlns:ahyp="http://schemas.microsoft.com/office/drawing/2018/hyperlinkcolor" val="tx"/>
                    </a:ext>
                  </a:extLst>
                </a:hlinkClick>
              </a:rPr>
              <a:t> (Storm cast)</a:t>
            </a:r>
            <a:r>
              <a:rPr lang="en-ZA" sz="900" b="1" dirty="0">
                <a:solidFill>
                  <a:schemeClr val="accent4">
                    <a:lumMod val="40000"/>
                    <a:lumOff val="60000"/>
                  </a:schemeClr>
                </a:solidFill>
              </a:rPr>
              <a:t> </a:t>
            </a:r>
          </a:p>
        </p:txBody>
      </p:sp>
      <p:sp>
        <p:nvSpPr>
          <p:cNvPr id="21" name="Rectangle: Rounded Corners 20">
            <a:extLst>
              <a:ext uri="{FF2B5EF4-FFF2-40B4-BE49-F238E27FC236}">
                <a16:creationId xmlns:a16="http://schemas.microsoft.com/office/drawing/2014/main" id="{3E7EEF15-42F1-4E7A-99A7-957E99833081}"/>
              </a:ext>
            </a:extLst>
          </p:cNvPr>
          <p:cNvSpPr/>
          <p:nvPr/>
        </p:nvSpPr>
        <p:spPr>
          <a:xfrm>
            <a:off x="5268044" y="2990948"/>
            <a:ext cx="5799466" cy="7141760"/>
          </a:xfrm>
          <a:prstGeom prst="roundRect">
            <a:avLst>
              <a:gd name="adj" fmla="val 3943"/>
            </a:avLst>
          </a:prstGeom>
          <a:solidFill>
            <a:srgbClr val="343434">
              <a:alpha val="60000"/>
            </a:srgbClr>
          </a:solidFill>
          <a:ln w="76200" cap="flat" cmpd="sng" algn="ctr">
            <a:noFill/>
            <a:prstDash val="solid"/>
          </a:ln>
          <a:effectLst/>
        </p:spPr>
        <p:txBody>
          <a:bodyPr tIns="0" bIns="41867" rtlCol="0" anchor="t" anchorCtr="0"/>
          <a:lstStyle/>
          <a:p>
            <a:pPr defTabSz="1063394">
              <a:lnSpc>
                <a:spcPts val="1600"/>
              </a:lnSpc>
              <a:defRPr/>
            </a:pPr>
            <a:r>
              <a:rPr lang="en-US" sz="1600" b="1" dirty="0">
                <a:solidFill>
                  <a:schemeClr val="accent2"/>
                </a:solidFill>
                <a:latin typeface="Calibri" panose="020F0502020204030204" pitchFamily="34" charset="0"/>
                <a:cs typeface="Times New Roman" panose="02020603050405020304" pitchFamily="18" charset="0"/>
              </a:rPr>
              <a:t>Tips on how to protect your credit card</a:t>
            </a:r>
            <a:endParaRPr lang="en-ZA" sz="400" dirty="0">
              <a:solidFill>
                <a:schemeClr val="bg1"/>
              </a:solidFill>
            </a:endParaRPr>
          </a:p>
          <a:p>
            <a:pPr>
              <a:lnSpc>
                <a:spcPts val="900"/>
              </a:lnSpc>
            </a:pP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If you haven’t had an attempt or are a victim of credit card fraud, you are one of the lucky few in the world. As we transition more and more into a cashless society, the pickpocket opportunist is not so much interested in the cash in your wallet anymore, but rather in the myriad of bank cards, you carry around.  As most stores offer a tap-and-go or contactless payment service to reduce the risk of large amounts of cash on the premises, it became so easy to just tap for those smaller purchases. Most banking systems nowadays apply AI and machine learning techniques to recognize the stores you most frequently visit, and the average amount you spend. If the transaction then falls within the “safe” parameters, the transaction will be approved without asking you for a PIN code. Although very convenient for the cardholder, it unfortunately also opens up a huge opportunity for the criminal element out there. The same goes for online transactions that have been discussed in this forum many times. </a:t>
            </a:r>
          </a:p>
          <a:p>
            <a:pPr>
              <a:lnSpc>
                <a:spcPts val="900"/>
              </a:lnSpc>
            </a:pP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At the end of the day, even though the banks are doing all they can to safeguard you, the responsibility still lies with you, the cardholder, to be vigilant and to take the necessary precautionary actions. </a:t>
            </a:r>
          </a:p>
          <a:p>
            <a:pPr>
              <a:lnSpc>
                <a:spcPts val="400"/>
              </a:lnSpc>
            </a:pPr>
            <a:endPar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endParaRPr>
          </a:p>
          <a:p>
            <a:pPr>
              <a:lnSpc>
                <a:spcPts val="900"/>
              </a:lnSpc>
            </a:pPr>
            <a:r>
              <a:rPr lang="en-US" sz="1000" b="1"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Pre-cautionary steps.</a:t>
            </a:r>
          </a:p>
          <a:p>
            <a:pPr>
              <a:lnSpc>
                <a:spcPts val="900"/>
              </a:lnSpc>
            </a:pP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I’m sure most of us have seen or heard some of the precautionary steps and tips below, but it is always good to be reminded or even learn something you didn’t think of before. </a:t>
            </a:r>
          </a:p>
          <a:p>
            <a:pPr>
              <a:lnSpc>
                <a:spcPts val="400"/>
              </a:lnSpc>
            </a:pPr>
            <a:endPar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endParaRPr>
          </a:p>
          <a:p>
            <a:pPr>
              <a:lnSpc>
                <a:spcPts val="900"/>
              </a:lnSpc>
            </a:pPr>
            <a:r>
              <a:rPr lang="en-US" sz="800" b="1"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Skimming</a:t>
            </a: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 - You've probably heard about skimming on the news, mostly occurring at gas stations or ATMs. Skimming is still the most common form of a credit card data breach, and they're one of the simplest breaches to set up and one of the easiest to miss. Skimmers are small devices, either standalone or attached to existing devices, that secretly and instantly copy any credit or debit card information. It's easy for anyone to fall prey to skimmers, but there are a few precautions you can take to protect yourself: </a:t>
            </a:r>
            <a:r>
              <a:rPr lang="en-US" sz="800" spc="-40" dirty="0">
                <a:solidFill>
                  <a:srgbClr val="00FFFF"/>
                </a:solidFill>
                <a:effectLst>
                  <a:glow rad="63500">
                    <a:schemeClr val="tx1">
                      <a:alpha val="40000"/>
                    </a:schemeClr>
                  </a:glow>
                </a:effectLst>
                <a:latin typeface="Calibri" panose="020F0502020204030204" pitchFamily="34" charset="0"/>
                <a:cs typeface="Times New Roman" panose="02020603050405020304" pitchFamily="18" charset="0"/>
              </a:rPr>
              <a:t>(1) </a:t>
            </a: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Always inspect card readers – If you see something odd or unfamiliar on the  ATM’s card reader, be cautious. The same goes for self service payment facilities at gas stations. Gas stations and ATMs are such popular skimming targets because their card readers are unattended, and customers aren't paying as much attention as they would during transactions at other retailers. </a:t>
            </a:r>
            <a:r>
              <a:rPr lang="en-US" sz="800" spc="-40" dirty="0">
                <a:solidFill>
                  <a:srgbClr val="00FFFF"/>
                </a:solidFill>
                <a:effectLst>
                  <a:glow rad="63500">
                    <a:schemeClr val="tx1">
                      <a:alpha val="40000"/>
                    </a:schemeClr>
                  </a:glow>
                </a:effectLst>
                <a:latin typeface="Calibri" panose="020F0502020204030204" pitchFamily="34" charset="0"/>
                <a:cs typeface="Times New Roman" panose="02020603050405020304" pitchFamily="18" charset="0"/>
              </a:rPr>
              <a:t>(2)</a:t>
            </a: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 Use credit cards over debit cards - You should always favor credit cards over debit cards whenever there's a possibility of skimming. Debit cards link more directly to bank or credit union accounts, and with credit cards, there's an extra layer of protection between thieves and your money. Under federal law in the US, you're only responsible for $50 in unauthorized charges taken out of a stolen credit card. </a:t>
            </a:r>
            <a:r>
              <a:rPr lang="en-US" sz="800" spc="-40" dirty="0">
                <a:solidFill>
                  <a:srgbClr val="00FFFF"/>
                </a:solidFill>
                <a:effectLst>
                  <a:glow rad="63500">
                    <a:schemeClr val="tx1">
                      <a:alpha val="40000"/>
                    </a:schemeClr>
                  </a:glow>
                </a:effectLst>
                <a:latin typeface="Calibri" panose="020F0502020204030204" pitchFamily="34" charset="0"/>
                <a:cs typeface="Times New Roman" panose="02020603050405020304" pitchFamily="18" charset="0"/>
              </a:rPr>
              <a:t>(3)</a:t>
            </a: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 Monitor your accounts - Always keep an eye on your accounts. If you see any unauthorized or unfamiliar activity, be sure to contact your card issuer immediately and freeze your account.</a:t>
            </a:r>
          </a:p>
          <a:p>
            <a:pPr>
              <a:lnSpc>
                <a:spcPts val="400"/>
              </a:lnSpc>
            </a:pPr>
            <a:endPar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endParaRPr>
          </a:p>
          <a:p>
            <a:pPr>
              <a:lnSpc>
                <a:spcPts val="900"/>
              </a:lnSpc>
            </a:pPr>
            <a:r>
              <a:rPr lang="en-US" sz="800" b="1"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Physical theft </a:t>
            </a: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 It's always possible to have your identity stolen via the physical theft of your wallet, purse, or credit card. And if you use your phone for banking -- as more and more people do - then the theft of your phone or even your smart watch may also put your personal information at risk. </a:t>
            </a:r>
          </a:p>
          <a:p>
            <a:pPr>
              <a:lnSpc>
                <a:spcPts val="900"/>
              </a:lnSpc>
            </a:pP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Luckily, the preventative measures for physical theft are still tried and true: </a:t>
            </a:r>
            <a:r>
              <a:rPr lang="en-US" sz="800" spc="-40" dirty="0">
                <a:solidFill>
                  <a:srgbClr val="00FFFF"/>
                </a:solidFill>
                <a:effectLst>
                  <a:glow rad="63500">
                    <a:schemeClr val="tx1">
                      <a:alpha val="40000"/>
                    </a:schemeClr>
                  </a:glow>
                </a:effectLst>
                <a:latin typeface="Calibri" panose="020F0502020204030204" pitchFamily="34" charset="0"/>
                <a:cs typeface="Times New Roman" panose="02020603050405020304" pitchFamily="18" charset="0"/>
              </a:rPr>
              <a:t>(1)</a:t>
            </a: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 Keep personal items safe and out of sight. Out of sight, out of mind, don’t raise the attention of the opportunistic thief. </a:t>
            </a:r>
            <a:r>
              <a:rPr lang="en-US" sz="800" spc="-40" dirty="0">
                <a:solidFill>
                  <a:srgbClr val="00FFFF"/>
                </a:solidFill>
                <a:effectLst>
                  <a:glow rad="63500">
                    <a:schemeClr val="tx1">
                      <a:alpha val="40000"/>
                    </a:schemeClr>
                  </a:glow>
                </a:effectLst>
                <a:latin typeface="Calibri" panose="020F0502020204030204" pitchFamily="34" charset="0"/>
                <a:cs typeface="Times New Roman" panose="02020603050405020304" pitchFamily="18" charset="0"/>
              </a:rPr>
              <a:t>(2)</a:t>
            </a: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 Destroy unnecessary material that has personal information. If someone get hold of an old, expired bank card, your personal information is still on there. </a:t>
            </a:r>
            <a:r>
              <a:rPr lang="en-US" sz="800" spc="-40" dirty="0">
                <a:solidFill>
                  <a:srgbClr val="00FFFF"/>
                </a:solidFill>
                <a:effectLst>
                  <a:glow rad="63500">
                    <a:schemeClr val="tx1">
                      <a:alpha val="40000"/>
                    </a:schemeClr>
                  </a:glow>
                </a:effectLst>
                <a:latin typeface="Calibri" panose="020F0502020204030204" pitchFamily="34" charset="0"/>
                <a:cs typeface="Times New Roman" panose="02020603050405020304" pitchFamily="18" charset="0"/>
              </a:rPr>
              <a:t>(3) </a:t>
            </a: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Keep track of incoming material, such as physical mail. If you expect a bank statement in the mail and didn’t get it, it could have been nicked from your mailbox. Consider using electronic mail for statements and other items that contains personal information only .</a:t>
            </a:r>
          </a:p>
          <a:p>
            <a:pPr>
              <a:lnSpc>
                <a:spcPts val="400"/>
              </a:lnSpc>
            </a:pPr>
            <a:endPar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endParaRPr>
          </a:p>
          <a:p>
            <a:pPr>
              <a:lnSpc>
                <a:spcPts val="900"/>
              </a:lnSpc>
            </a:pPr>
            <a:r>
              <a:rPr lang="en-US" sz="800" b="1"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Tap-and-go or contactless payment </a:t>
            </a: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 Everybody loves the convenience of contactless payment, but this comes with its own risks. A contactless credit card uses RFID (radio-frequency identification) technology to enable you to hover or tap a card over a card terminal as a means of conducting a transaction. The card emits short-range electromagnetic waves containing your credit card information to be captured by the point-of-sale system. The system, however, can be compromised by someone standing close to you with a hidden RFID reader or card machine, or a dishonest teller presenting you with an unauthorized card machine not linked to the store’s Point of Sale (POS) system. </a:t>
            </a:r>
          </a:p>
          <a:p>
            <a:pPr>
              <a:lnSpc>
                <a:spcPts val="900"/>
              </a:lnSpc>
            </a:pP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Fortunately, there are some preventative measures you can take: </a:t>
            </a:r>
            <a:r>
              <a:rPr lang="en-US" sz="800" spc="-40" dirty="0">
                <a:solidFill>
                  <a:srgbClr val="00FFFF"/>
                </a:solidFill>
                <a:effectLst>
                  <a:glow rad="63500">
                    <a:schemeClr val="tx1">
                      <a:alpha val="40000"/>
                    </a:schemeClr>
                  </a:glow>
                </a:effectLst>
                <a:latin typeface="Calibri" panose="020F0502020204030204" pitchFamily="34" charset="0"/>
                <a:cs typeface="Times New Roman" panose="02020603050405020304" pitchFamily="18" charset="0"/>
              </a:rPr>
              <a:t>(1)</a:t>
            </a: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 Be cautious of someone standing very close to you in a queue or at the pay point, or if you feel like someone is invading your personal space for no reason.  The person might have a hidden RFID reader and try to get close enough to you to invoke an illegal contactless transaction. A simple way to avoid this is to store your credit card in an RFID-blocking sleeve. These are thin inexpensive paper or silicon sleeves that block any RFID signal reading information from the card. You physically have to take the card out of the sleeve to tap for the transaction. These sleeves can be purchased from many online or electronic trinket stores, or your bank may even offer these for free.  </a:t>
            </a:r>
            <a:r>
              <a:rPr lang="en-US" sz="800" spc="-40" dirty="0">
                <a:solidFill>
                  <a:srgbClr val="00FFFF"/>
                </a:solidFill>
                <a:effectLst>
                  <a:glow rad="63500">
                    <a:schemeClr val="tx1">
                      <a:alpha val="40000"/>
                    </a:schemeClr>
                  </a:glow>
                </a:effectLst>
                <a:latin typeface="Calibri" panose="020F0502020204030204" pitchFamily="34" charset="0"/>
                <a:cs typeface="Times New Roman" panose="02020603050405020304" pitchFamily="18" charset="0"/>
              </a:rPr>
              <a:t>(2)</a:t>
            </a: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 Where practicable, insist on a transaction slip from the credit card machine and a till slip and take a few seconds just to scan if the till slip states “cash” or “card". Although most Point of Sale (POS) systems are robust enough to prevent these kinds of things, there are ways to bypass the system. </a:t>
            </a:r>
            <a:r>
              <a:rPr lang="en-US" sz="800" spc="-40" dirty="0">
                <a:solidFill>
                  <a:srgbClr val="00FFFF"/>
                </a:solidFill>
                <a:effectLst>
                  <a:glow rad="63500">
                    <a:schemeClr val="tx1">
                      <a:alpha val="40000"/>
                    </a:schemeClr>
                  </a:glow>
                </a:effectLst>
                <a:latin typeface="Calibri" panose="020F0502020204030204" pitchFamily="34" charset="0"/>
                <a:cs typeface="Times New Roman" panose="02020603050405020304" pitchFamily="18" charset="0"/>
              </a:rPr>
              <a:t>(3)</a:t>
            </a: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 If you didn’t activate the facility yes, ask the bank to send a text message to your phone the moment a transaction took place. </a:t>
            </a:r>
          </a:p>
          <a:p>
            <a:pPr>
              <a:lnSpc>
                <a:spcPts val="400"/>
              </a:lnSpc>
            </a:pPr>
            <a:endPar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endParaRPr>
          </a:p>
          <a:p>
            <a:pPr>
              <a:lnSpc>
                <a:spcPts val="900"/>
              </a:lnSpc>
            </a:pPr>
            <a:r>
              <a:rPr lang="en-US" sz="800" b="1"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Encrypting physical credit cards </a:t>
            </a: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 At a minimum, all consumers should have chip-based cards. If you have any magnetic-stripe cards remaining in your wallet, contact your issuer and see if they have updated cards available. If it's possible to use a chip instead of swiping your card while shopping, always do so. The same goes for contactless credit cards or mobile wallets. Both options offer more encryption and thus higher amounts of security than magnetic-stripe systems</a:t>
            </a:r>
          </a:p>
          <a:p>
            <a:pPr>
              <a:lnSpc>
                <a:spcPts val="400"/>
              </a:lnSpc>
            </a:pPr>
            <a:endPar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endParaRPr>
          </a:p>
          <a:p>
            <a:pPr>
              <a:lnSpc>
                <a:spcPts val="900"/>
              </a:lnSpc>
            </a:pPr>
            <a:r>
              <a:rPr lang="en-US" sz="800" b="1"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Telephone scams </a:t>
            </a: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  Telephone scams have a reputation for targeting Baby Boomers, but believe it or not, Millennials are actually more likely to give away personal information over the phone. Here are a few things to keep in mind: </a:t>
            </a:r>
            <a:r>
              <a:rPr lang="en-US" sz="800" spc="-40" dirty="0">
                <a:solidFill>
                  <a:srgbClr val="00FFFF"/>
                </a:solidFill>
                <a:effectLst>
                  <a:glow rad="63500">
                    <a:schemeClr val="tx1">
                      <a:alpha val="40000"/>
                    </a:schemeClr>
                  </a:glow>
                </a:effectLst>
                <a:latin typeface="Calibri" panose="020F0502020204030204" pitchFamily="34" charset="0"/>
                <a:cs typeface="Times New Roman" panose="02020603050405020304" pitchFamily="18" charset="0"/>
              </a:rPr>
              <a:t>(1)</a:t>
            </a: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 Never give out information to a cold caller, specifically, any credit card details. Don’t laugh, some people do! </a:t>
            </a:r>
            <a:r>
              <a:rPr lang="en-US" sz="800" spc="-40" dirty="0">
                <a:solidFill>
                  <a:srgbClr val="00FFFF"/>
                </a:solidFill>
                <a:effectLst>
                  <a:glow rad="63500">
                    <a:schemeClr val="tx1">
                      <a:alpha val="40000"/>
                    </a:schemeClr>
                  </a:glow>
                </a:effectLst>
                <a:latin typeface="Calibri" panose="020F0502020204030204" pitchFamily="34" charset="0"/>
                <a:cs typeface="Times New Roman" panose="02020603050405020304" pitchFamily="18" charset="0"/>
              </a:rPr>
              <a:t>(2)</a:t>
            </a: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 If you don’t recognize the number, don't respond immediately, let it go to voicemail. Many modern phone scams are made via robocall and won't leave a message if they go to voicemail. If they do leave a message, don’t call the number back, rather call the organization. </a:t>
            </a:r>
            <a:r>
              <a:rPr lang="en-US" sz="800" spc="-40" dirty="0">
                <a:solidFill>
                  <a:srgbClr val="00FFFF"/>
                </a:solidFill>
                <a:effectLst>
                  <a:glow rad="63500">
                    <a:schemeClr val="tx1">
                      <a:alpha val="40000"/>
                    </a:schemeClr>
                  </a:glow>
                </a:effectLst>
                <a:latin typeface="Calibri" panose="020F0502020204030204" pitchFamily="34" charset="0"/>
                <a:cs typeface="Times New Roman" panose="02020603050405020304" pitchFamily="18" charset="0"/>
              </a:rPr>
              <a:t>(3) </a:t>
            </a: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Cold-calling scams have grown more sophisticated over the years. With new "Can you hear me?" scams, you'll be greeted with a voice on the other line asking if you're able to hear them. But the call is being recorded, and if you respond "yes", your voice may be captured and used to authorize fraudulent transactions. – Just don’t respond and put the phone down, if it is a legitimate call, they will find another way to contact you. </a:t>
            </a:r>
          </a:p>
          <a:p>
            <a:pPr>
              <a:lnSpc>
                <a:spcPts val="400"/>
              </a:lnSpc>
            </a:pPr>
            <a:endPar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endParaRPr>
          </a:p>
          <a:p>
            <a:pPr>
              <a:lnSpc>
                <a:spcPts val="900"/>
              </a:lnSpc>
            </a:pP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There are many more tips and advice I can share on how to keep your card and card transactions safe, most important though, be vigilant, and be wary of anything out of the ordinary if it comes to card transactions</a:t>
            </a:r>
            <a:r>
              <a:rPr lang="en-US" sz="800" spc="-40" dirty="0">
                <a:solidFill>
                  <a:schemeClr val="accent4">
                    <a:lumMod val="40000"/>
                    <a:lumOff val="60000"/>
                  </a:schemeClr>
                </a:solidFill>
                <a:effectLst>
                  <a:glow rad="63500">
                    <a:schemeClr val="tx1">
                      <a:alpha val="40000"/>
                    </a:schemeClr>
                  </a:glow>
                </a:effectLst>
                <a:latin typeface="Calibri" panose="020F0502020204030204" pitchFamily="34" charset="0"/>
                <a:cs typeface="Times New Roman" panose="02020603050405020304" pitchFamily="18" charset="0"/>
              </a:rPr>
              <a:t>.       Resources</a:t>
            </a: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rPr>
              <a:t>: </a:t>
            </a:r>
            <a:r>
              <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hlinkClick r:id="rId23"/>
              </a:rPr>
              <a:t>ZDNet</a:t>
            </a:r>
            <a:endPar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endParaRPr>
          </a:p>
          <a:p>
            <a:pPr>
              <a:lnSpc>
                <a:spcPts val="900"/>
              </a:lnSpc>
            </a:pPr>
            <a:endParaRPr lang="en-US" sz="800" spc="-40" dirty="0">
              <a:solidFill>
                <a:schemeClr val="bg1"/>
              </a:solidFill>
              <a:effectLst>
                <a:glow rad="63500">
                  <a:schemeClr val="tx1">
                    <a:alpha val="40000"/>
                  </a:schemeClr>
                </a:glow>
              </a:effectLst>
              <a:latin typeface="Calibri" panose="020F0502020204030204" pitchFamily="34" charset="0"/>
              <a:cs typeface="Times New Roman" panose="02020603050405020304" pitchFamily="18" charset="0"/>
            </a:endParaRPr>
          </a:p>
        </p:txBody>
      </p:sp>
      <p:pic>
        <p:nvPicPr>
          <p:cNvPr id="39" name="Picture 38">
            <a:hlinkClick r:id="rId24"/>
            <a:extLst>
              <a:ext uri="{FF2B5EF4-FFF2-40B4-BE49-F238E27FC236}">
                <a16:creationId xmlns:a16="http://schemas.microsoft.com/office/drawing/2014/main" id="{421C4A21-F8C9-40FB-8776-889E77B3C920}"/>
              </a:ext>
            </a:extLst>
          </p:cNvPr>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6783367" y="10265668"/>
            <a:ext cx="1128233" cy="341749"/>
          </a:xfrm>
          <a:prstGeom prst="rect">
            <a:avLst/>
          </a:prstGeom>
        </p:spPr>
      </p:pic>
      <p:pic>
        <p:nvPicPr>
          <p:cNvPr id="6" name="Picture 5">
            <a:hlinkClick r:id="rId26"/>
            <a:extLst>
              <a:ext uri="{FF2B5EF4-FFF2-40B4-BE49-F238E27FC236}">
                <a16:creationId xmlns:a16="http://schemas.microsoft.com/office/drawing/2014/main" id="{91679461-A0E5-45D2-9297-7CF0660BD3C2}"/>
              </a:ext>
            </a:extLst>
          </p:cNvPr>
          <p:cNvPicPr>
            <a:picLocks noChangeAspect="1"/>
          </p:cNvPicPr>
          <p:nvPr/>
        </p:nvPicPr>
        <p:blipFill>
          <a:blip r:embed="rId27"/>
          <a:stretch>
            <a:fillRect/>
          </a:stretch>
        </p:blipFill>
        <p:spPr>
          <a:xfrm>
            <a:off x="9473874" y="10265665"/>
            <a:ext cx="1449691" cy="341755"/>
          </a:xfrm>
          <a:prstGeom prst="rect">
            <a:avLst/>
          </a:prstGeom>
        </p:spPr>
      </p:pic>
      <p:pic>
        <p:nvPicPr>
          <p:cNvPr id="11" name="Picture 10">
            <a:hlinkClick r:id="rId28"/>
            <a:extLst>
              <a:ext uri="{FF2B5EF4-FFF2-40B4-BE49-F238E27FC236}">
                <a16:creationId xmlns:a16="http://schemas.microsoft.com/office/drawing/2014/main" id="{D793E21E-A90B-4D6A-859A-82B6CF5D2638}"/>
              </a:ext>
            </a:extLst>
          </p:cNvPr>
          <p:cNvPicPr>
            <a:picLocks noChangeAspect="1"/>
          </p:cNvPicPr>
          <p:nvPr/>
        </p:nvPicPr>
        <p:blipFill>
          <a:blip r:embed="rId29"/>
          <a:stretch>
            <a:fillRect/>
          </a:stretch>
        </p:blipFill>
        <p:spPr>
          <a:xfrm>
            <a:off x="8136504" y="10206695"/>
            <a:ext cx="584757" cy="432641"/>
          </a:xfrm>
          <a:prstGeom prst="rect">
            <a:avLst/>
          </a:prstGeom>
        </p:spPr>
      </p:pic>
      <p:pic>
        <p:nvPicPr>
          <p:cNvPr id="12" name="Picture 11">
            <a:hlinkClick r:id="rId30"/>
            <a:extLst>
              <a:ext uri="{FF2B5EF4-FFF2-40B4-BE49-F238E27FC236}">
                <a16:creationId xmlns:a16="http://schemas.microsoft.com/office/drawing/2014/main" id="{80093927-0B2A-4166-B11F-9C2AAB9D9392}"/>
              </a:ext>
            </a:extLst>
          </p:cNvPr>
          <p:cNvPicPr>
            <a:picLocks noChangeAspect="1"/>
          </p:cNvPicPr>
          <p:nvPr/>
        </p:nvPicPr>
        <p:blipFill>
          <a:blip r:embed="rId31"/>
          <a:stretch>
            <a:fillRect/>
          </a:stretch>
        </p:blipFill>
        <p:spPr>
          <a:xfrm>
            <a:off x="8923823" y="10265665"/>
            <a:ext cx="429845" cy="373671"/>
          </a:xfrm>
          <a:prstGeom prst="rect">
            <a:avLst/>
          </a:prstGeom>
        </p:spPr>
      </p:pic>
      <p:pic>
        <p:nvPicPr>
          <p:cNvPr id="2" name="Picture 1">
            <a:hlinkClick r:id="rId32"/>
            <a:extLst>
              <a:ext uri="{FF2B5EF4-FFF2-40B4-BE49-F238E27FC236}">
                <a16:creationId xmlns:a16="http://schemas.microsoft.com/office/drawing/2014/main" id="{DCDD6A54-C89E-B329-95F9-4E65FA4BD262}"/>
              </a:ext>
            </a:extLst>
          </p:cNvPr>
          <p:cNvPicPr>
            <a:picLocks noChangeAspect="1"/>
          </p:cNvPicPr>
          <p:nvPr/>
        </p:nvPicPr>
        <p:blipFill>
          <a:blip r:embed="rId33"/>
          <a:stretch>
            <a:fillRect/>
          </a:stretch>
        </p:blipFill>
        <p:spPr>
          <a:xfrm>
            <a:off x="213516" y="9066720"/>
            <a:ext cx="2728044" cy="3539785"/>
          </a:xfrm>
          <a:prstGeom prst="rect">
            <a:avLst/>
          </a:prstGeom>
        </p:spPr>
      </p:pic>
      <p:pic>
        <p:nvPicPr>
          <p:cNvPr id="4" name="Picture 3">
            <a:extLst>
              <a:ext uri="{FF2B5EF4-FFF2-40B4-BE49-F238E27FC236}">
                <a16:creationId xmlns:a16="http://schemas.microsoft.com/office/drawing/2014/main" id="{ECB058EA-FC10-EC3A-993F-686B2BCF14E1}"/>
              </a:ext>
            </a:extLst>
          </p:cNvPr>
          <p:cNvPicPr>
            <a:picLocks noChangeAspect="1"/>
          </p:cNvPicPr>
          <p:nvPr/>
        </p:nvPicPr>
        <p:blipFill>
          <a:blip r:embed="rId34"/>
          <a:stretch>
            <a:fillRect/>
          </a:stretch>
        </p:blipFill>
        <p:spPr>
          <a:xfrm>
            <a:off x="3083558" y="10015480"/>
            <a:ext cx="2017951" cy="2591025"/>
          </a:xfrm>
          <a:prstGeom prst="rect">
            <a:avLst/>
          </a:prstGeom>
        </p:spPr>
      </p:pic>
      <p:pic>
        <p:nvPicPr>
          <p:cNvPr id="5" name="Picture 4">
            <a:extLst>
              <a:ext uri="{FF2B5EF4-FFF2-40B4-BE49-F238E27FC236}">
                <a16:creationId xmlns:a16="http://schemas.microsoft.com/office/drawing/2014/main" id="{47BFAC14-06FB-7CF7-9C51-8C26C6A04537}"/>
              </a:ext>
            </a:extLst>
          </p:cNvPr>
          <p:cNvPicPr>
            <a:picLocks noChangeAspect="1"/>
          </p:cNvPicPr>
          <p:nvPr/>
        </p:nvPicPr>
        <p:blipFill>
          <a:blip r:embed="rId35"/>
          <a:stretch>
            <a:fillRect/>
          </a:stretch>
        </p:blipFill>
        <p:spPr>
          <a:xfrm>
            <a:off x="6832919" y="10677168"/>
            <a:ext cx="4090646" cy="1427557"/>
          </a:xfrm>
          <a:prstGeom prst="rect">
            <a:avLst/>
          </a:prstGeom>
        </p:spPr>
      </p:pic>
    </p:spTree>
    <p:extLst>
      <p:ext uri="{BB962C8B-B14F-4D97-AF65-F5344CB8AC3E}">
        <p14:creationId xmlns:p14="http://schemas.microsoft.com/office/powerpoint/2010/main" val="3338713862"/>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B0F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8F4D341CB9CE4A9E134B7E3DB39C73" ma:contentTypeVersion="13" ma:contentTypeDescription="Create a new document." ma:contentTypeScope="" ma:versionID="8c7bc4f809ccb8fa6df2de0cc23c4fee">
  <xsd:schema xmlns:xsd="http://www.w3.org/2001/XMLSchema" xmlns:xs="http://www.w3.org/2001/XMLSchema" xmlns:p="http://schemas.microsoft.com/office/2006/metadata/properties" xmlns:ns3="1c003369-2316-4ffe-8d30-efacba2cf54f" xmlns:ns4="354f6dbe-4a84-45ef-b9d5-76e6612278fe" targetNamespace="http://schemas.microsoft.com/office/2006/metadata/properties" ma:root="true" ma:fieldsID="31e338de955f7039049e811ebb0f24ac" ns3:_="" ns4:_="">
    <xsd:import namespace="1c003369-2316-4ffe-8d30-efacba2cf54f"/>
    <xsd:import namespace="354f6dbe-4a84-45ef-b9d5-76e6612278f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003369-2316-4ffe-8d30-efacba2cf54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4f6dbe-4a84-45ef-b9d5-76e6612278f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0B5D44-881E-494F-AD22-7A86C851398C}">
  <ds:schemaRefs>
    <ds:schemaRef ds:uri="1c003369-2316-4ffe-8d30-efacba2cf54f"/>
    <ds:schemaRef ds:uri="http://www.w3.org/XML/1998/namespac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office/2006/documentManagement/types"/>
    <ds:schemaRef ds:uri="354f6dbe-4a84-45ef-b9d5-76e6612278fe"/>
    <ds:schemaRef ds:uri="http://purl.org/dc/dcmitype/"/>
    <ds:schemaRef ds:uri="http://purl.org/dc/terms/"/>
  </ds:schemaRefs>
</ds:datastoreItem>
</file>

<file path=customXml/itemProps2.xml><?xml version="1.0" encoding="utf-8"?>
<ds:datastoreItem xmlns:ds="http://schemas.openxmlformats.org/officeDocument/2006/customXml" ds:itemID="{55495CB1-32CA-4CD0-8F9C-2C41A2388D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003369-2316-4ffe-8d30-efacba2cf54f"/>
    <ds:schemaRef ds:uri="354f6dbe-4a84-45ef-b9d5-76e661227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A6B89C-B481-4B06-82B1-0DF86B58DC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441442</TotalTime>
  <Words>2665</Words>
  <Application>Microsoft Office PowerPoint</Application>
  <PresentationFormat>Custom</PresentationFormat>
  <Paragraphs>59</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Abadi</vt:lpstr>
      <vt:lpstr>Arial</vt:lpstr>
      <vt:lpstr>Calibri</vt:lpstr>
      <vt:lpstr>Calibri Light</vt:lpstr>
      <vt:lpstr>Century Gothic</vt:lpstr>
      <vt:lpstr>Inherit</vt:lpstr>
      <vt:lpstr>Stencil</vt:lpstr>
      <vt:lpstr>Symbol</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Bester, Chris (Contractor - BCX - Corp)</dc:creator>
  <cp:lastModifiedBy>Bester, Chris</cp:lastModifiedBy>
  <cp:revision>3660</cp:revision>
  <cp:lastPrinted>2020-01-30T12:28:13Z</cp:lastPrinted>
  <dcterms:created xsi:type="dcterms:W3CDTF">2019-08-02T11:56:12Z</dcterms:created>
  <dcterms:modified xsi:type="dcterms:W3CDTF">2023-03-17T16:44:22Z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0x010100BF8F4D341CB9CE4A9E134B7E3DB39C73</vt:lpwstr>
  </property>
</Properties>
</file>